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32"/>
  </p:handoutMasterIdLst>
  <p:sldIdLst>
    <p:sldId id="391" r:id="rId4"/>
    <p:sldId id="393" r:id="rId6"/>
    <p:sldId id="392" r:id="rId7"/>
    <p:sldId id="394" r:id="rId8"/>
    <p:sldId id="395" r:id="rId9"/>
    <p:sldId id="398" r:id="rId10"/>
    <p:sldId id="396" r:id="rId11"/>
    <p:sldId id="405" r:id="rId12"/>
    <p:sldId id="399" r:id="rId13"/>
    <p:sldId id="401" r:id="rId14"/>
    <p:sldId id="406" r:id="rId15"/>
    <p:sldId id="413" r:id="rId16"/>
    <p:sldId id="414" r:id="rId17"/>
    <p:sldId id="400" r:id="rId18"/>
    <p:sldId id="454" r:id="rId19"/>
    <p:sldId id="437" r:id="rId20"/>
    <p:sldId id="404" r:id="rId21"/>
    <p:sldId id="386" r:id="rId22"/>
    <p:sldId id="387" r:id="rId23"/>
    <p:sldId id="375" r:id="rId24"/>
    <p:sldId id="431" r:id="rId25"/>
    <p:sldId id="448" r:id="rId26"/>
    <p:sldId id="432" r:id="rId27"/>
    <p:sldId id="433" r:id="rId28"/>
    <p:sldId id="430" r:id="rId29"/>
    <p:sldId id="435" r:id="rId30"/>
    <p:sldId id="26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3059"/>
    <a:srgbClr val="C02F37"/>
    <a:srgbClr val="E61E22"/>
    <a:srgbClr val="35A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20" autoAdjust="0"/>
    <p:restoredTop sz="94598" autoAdjust="0"/>
  </p:normalViewPr>
  <p:slideViewPr>
    <p:cSldViewPr snapToGrid="0">
      <p:cViewPr varScale="1">
        <p:scale>
          <a:sx n="68" d="100"/>
          <a:sy n="68" d="100"/>
        </p:scale>
        <p:origin x="492" y="6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79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Arial" panose="020B0604020202020204" pitchFamily="34" charset="0"/>
              <a:ea typeface="等线 Light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9A07C-037F-4126-B5E9-43404770FAEF}" type="datetimeFigureOut">
              <a:rPr lang="zh-CN" altLang="en-US" smtClean="0">
                <a:latin typeface="Arial" panose="020B0604020202020204" pitchFamily="34" charset="0"/>
                <a:ea typeface="等线 Light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等线 Light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Arial" panose="020B0604020202020204" pitchFamily="34" charset="0"/>
              <a:ea typeface="等线 Light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44BE5-0D55-4804-9229-6BC8590C3AA5}" type="slidenum">
              <a:rPr lang="zh-CN" altLang="en-US" smtClean="0">
                <a:latin typeface="Arial" panose="020B0604020202020204" pitchFamily="34" charset="0"/>
                <a:ea typeface="等线 Light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等线 Light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等线 Light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等线 Light" panose="02010600030101010101" pitchFamily="2" charset="-122"/>
              </a:defRPr>
            </a:lvl1pPr>
          </a:lstStyle>
          <a:p>
            <a:fld id="{B0E4CF3F-557E-41E9-A34D-F067EB6B0947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等线 Light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等线 Light" panose="02010600030101010101" pitchFamily="2" charset="-122"/>
              </a:defRPr>
            </a:lvl1pPr>
          </a:lstStyle>
          <a:p>
            <a:fld id="{33B4420F-D4FB-4557-9F57-D1476080B5F9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等线 Light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等线 Light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等线 Light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等线 Light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等线 Light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420F-D4FB-4557-9F57-D1476080B5F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4420F-D4FB-4557-9F57-D1476080B5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420F-D4FB-4557-9F57-D1476080B5F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4420F-D4FB-4557-9F57-D1476080B5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4420F-D4FB-4557-9F57-D1476080B5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4420F-D4FB-4557-9F57-D1476080B5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4420F-D4FB-4557-9F57-D1476080B5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46BDE-2171-4D61-8E00-180B229287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420F-D4FB-4557-9F57-D1476080B5F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420F-D4FB-4557-9F57-D1476080B5F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420F-D4FB-4557-9F57-D1476080B5F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420F-D4FB-4557-9F57-D1476080B5F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4420F-D4FB-4557-9F57-D1476080B5F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420F-D4FB-4557-9F57-D1476080B5F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4420F-D4FB-4557-9F57-D1476080B5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4420F-D4FB-4557-9F57-D1476080B5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08164"/>
            <a:ext cx="2082800" cy="508000"/>
          </a:xfrm>
          <a:prstGeom prst="rect">
            <a:avLst/>
          </a:prstGeom>
          <a:solidFill>
            <a:srgbClr val="35A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Arial" panose="020B0604020202020204" pitchFamily="34" charset="0"/>
              <a:ea typeface="等线 Light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389948" y="204454"/>
            <a:ext cx="504787" cy="588487"/>
            <a:chOff x="920890" y="1038520"/>
            <a:chExt cx="815145" cy="950306"/>
          </a:xfrm>
        </p:grpSpPr>
        <p:sp>
          <p:nvSpPr>
            <p:cNvPr id="4" name="椭圆 3"/>
            <p:cNvSpPr/>
            <p:nvPr/>
          </p:nvSpPr>
          <p:spPr>
            <a:xfrm>
              <a:off x="920890" y="1173681"/>
              <a:ext cx="815145" cy="815145"/>
            </a:xfrm>
            <a:prstGeom prst="ellipse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1078491" y="1038520"/>
              <a:ext cx="193717" cy="646386"/>
            </a:xfrm>
            <a:prstGeom prst="rect">
              <a:avLst/>
            </a:prstGeom>
            <a:solidFill>
              <a:srgbClr val="C03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186" y="312157"/>
            <a:ext cx="1413818" cy="39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389948" y="204454"/>
            <a:ext cx="504787" cy="588487"/>
            <a:chOff x="920890" y="1038520"/>
            <a:chExt cx="815145" cy="950306"/>
          </a:xfrm>
        </p:grpSpPr>
        <p:sp>
          <p:nvSpPr>
            <p:cNvPr id="4" name="椭圆 3"/>
            <p:cNvSpPr/>
            <p:nvPr/>
          </p:nvSpPr>
          <p:spPr>
            <a:xfrm>
              <a:off x="920890" y="1173681"/>
              <a:ext cx="815145" cy="815145"/>
            </a:xfrm>
            <a:prstGeom prst="ellipse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1078491" y="1038520"/>
              <a:ext cx="193717" cy="646386"/>
            </a:xfrm>
            <a:prstGeom prst="rect">
              <a:avLst/>
            </a:prstGeom>
            <a:solidFill>
              <a:srgbClr val="C03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hyperlink" Target="https://hrt.wuhan.gov.cn/" TargetMode="Externa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hrt.wuhan.gov.cn/" TargetMode="Externa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.xml"/><Relationship Id="rId4" Type="http://schemas.openxmlformats.org/officeDocument/2006/relationships/hyperlink" Target="https://hrt.wuhan.gov.cn/" TargetMode="Externa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hyperlink" Target="https://hrt.wuhan.gov.cn/" TargetMode="Externa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&#20225;&#19994;&#27880;&#20876;&#30003;&#35831;&#28436;&#31034;&#27969;&#31243;/&#20225;&#19994;&#20449;&#24687;&#37319;&#38598;&#21450;&#20449;&#24687;&#20351;&#29992;&#25480;&#26435;&#20070;.pdf" TargetMode="External"/><Relationship Id="rId3" Type="http://schemas.openxmlformats.org/officeDocument/2006/relationships/image" Target="../media/image13.png"/><Relationship Id="rId2" Type="http://schemas.openxmlformats.org/officeDocument/2006/relationships/hyperlink" Target="&#20225;&#19994;&#27880;&#20876;&#30003;&#35831;&#28436;&#31034;&#27969;&#31243;/&#20225;&#19994;&#20869;&#37096;&#25805;&#20316;&#20154;&#21592;&#25480;&#26435;&#20070;.pdf" TargetMode="Externa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>
              <a:alphaModFix amt="27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09" y="390753"/>
            <a:ext cx="5724434" cy="5731216"/>
          </a:xfrm>
          <a:prstGeom prst="rect">
            <a:avLst/>
          </a:prstGeom>
        </p:spPr>
      </p:pic>
      <p:sp>
        <p:nvSpPr>
          <p:cNvPr id="27" name="任意多边形: 形状 14"/>
          <p:cNvSpPr/>
          <p:nvPr/>
        </p:nvSpPr>
        <p:spPr>
          <a:xfrm>
            <a:off x="1774479" y="1506035"/>
            <a:ext cx="10417521" cy="4615934"/>
          </a:xfrm>
          <a:custGeom>
            <a:avLst/>
            <a:gdLst>
              <a:gd name="connsiteX0" fmla="*/ 1433008 w 1433008"/>
              <a:gd name="connsiteY0" fmla="*/ 0 h 4195656"/>
              <a:gd name="connsiteX1" fmla="*/ 1433008 w 1433008"/>
              <a:gd name="connsiteY1" fmla="*/ 154414 h 4195656"/>
              <a:gd name="connsiteX2" fmla="*/ 1249018 w 1433008"/>
              <a:gd name="connsiteY2" fmla="*/ 243047 h 4195656"/>
              <a:gd name="connsiteX3" fmla="*/ 145098 w 1433008"/>
              <a:gd name="connsiteY3" fmla="*/ 2097828 h 4195656"/>
              <a:gd name="connsiteX4" fmla="*/ 1249018 w 1433008"/>
              <a:gd name="connsiteY4" fmla="*/ 3952609 h 4195656"/>
              <a:gd name="connsiteX5" fmla="*/ 1433008 w 1433008"/>
              <a:gd name="connsiteY5" fmla="*/ 4041242 h 4195656"/>
              <a:gd name="connsiteX6" fmla="*/ 1433008 w 1433008"/>
              <a:gd name="connsiteY6" fmla="*/ 4195656 h 4195656"/>
              <a:gd name="connsiteX7" fmla="*/ 1376928 w 1433008"/>
              <a:gd name="connsiteY7" fmla="*/ 4175130 h 4195656"/>
              <a:gd name="connsiteX8" fmla="*/ 0 w 1433008"/>
              <a:gd name="connsiteY8" fmla="*/ 2097828 h 4195656"/>
              <a:gd name="connsiteX9" fmla="*/ 1376928 w 1433008"/>
              <a:gd name="connsiteY9" fmla="*/ 20526 h 4195656"/>
              <a:gd name="connsiteX10" fmla="*/ 1433008 w 1433008"/>
              <a:gd name="connsiteY10" fmla="*/ 0 h 419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3008" h="4195656">
                <a:moveTo>
                  <a:pt x="1433008" y="0"/>
                </a:moveTo>
                <a:lnTo>
                  <a:pt x="1433008" y="154414"/>
                </a:lnTo>
                <a:lnTo>
                  <a:pt x="1249018" y="243047"/>
                </a:lnTo>
                <a:cubicBezTo>
                  <a:pt x="591473" y="600246"/>
                  <a:pt x="145098" y="1296909"/>
                  <a:pt x="145098" y="2097828"/>
                </a:cubicBezTo>
                <a:cubicBezTo>
                  <a:pt x="145098" y="2898747"/>
                  <a:pt x="591473" y="3595410"/>
                  <a:pt x="1249018" y="3952609"/>
                </a:cubicBezTo>
                <a:lnTo>
                  <a:pt x="1433008" y="4041242"/>
                </a:lnTo>
                <a:lnTo>
                  <a:pt x="1433008" y="4195656"/>
                </a:lnTo>
                <a:lnTo>
                  <a:pt x="1376928" y="4175130"/>
                </a:lnTo>
                <a:cubicBezTo>
                  <a:pt x="567765" y="3832883"/>
                  <a:pt x="0" y="3031660"/>
                  <a:pt x="0" y="2097828"/>
                </a:cubicBezTo>
                <a:cubicBezTo>
                  <a:pt x="0" y="1163996"/>
                  <a:pt x="567765" y="362773"/>
                  <a:pt x="1376928" y="20526"/>
                </a:cubicBezTo>
                <a:lnTo>
                  <a:pt x="1433008" y="0"/>
                </a:lnTo>
                <a:close/>
              </a:path>
            </a:pathLst>
          </a:cu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48168"/>
          <a:stretch>
            <a:fillRect/>
          </a:stretch>
        </p:blipFill>
        <p:spPr>
          <a:xfrm>
            <a:off x="3139184" y="350530"/>
            <a:ext cx="5777583" cy="2998367"/>
          </a:xfrm>
          <a:prstGeom prst="rect">
            <a:avLst/>
          </a:prstGeom>
        </p:spPr>
      </p:pic>
      <p:sp>
        <p:nvSpPr>
          <p:cNvPr id="31" name="等腰三角形 24"/>
          <p:cNvSpPr/>
          <p:nvPr/>
        </p:nvSpPr>
        <p:spPr>
          <a:xfrm>
            <a:off x="452462" y="5902465"/>
            <a:ext cx="392171" cy="338078"/>
          </a:xfrm>
          <a:prstGeom prst="triangle">
            <a:avLst/>
          </a:prstGeom>
          <a:noFill/>
          <a:ln w="57150">
            <a:solidFill>
              <a:srgbClr val="003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419118" y="879494"/>
            <a:ext cx="126124" cy="64638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204064" y="790154"/>
            <a:ext cx="113780" cy="34654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541537" y="6121969"/>
            <a:ext cx="116063" cy="466544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724745" y="2813947"/>
            <a:ext cx="126124" cy="64638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694637" y="4787355"/>
            <a:ext cx="141248" cy="93290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745754" y="1764025"/>
            <a:ext cx="113780" cy="34654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11903" y="1246757"/>
            <a:ext cx="307777" cy="43644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rgbClr val="0033B5"/>
                </a:solidFill>
              </a:defRPr>
            </a:lvl1pPr>
          </a:lstStyle>
          <a:p>
            <a:pPr algn="ctr"/>
            <a:r>
              <a:rPr lang="en-GB" altLang="zh-CN" sz="8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Wuhan Enterprise Financing Services System</a:t>
            </a:r>
            <a:endParaRPr lang="en-GB" altLang="zh-CN" sz="800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728" y="2274047"/>
            <a:ext cx="4220868" cy="1172464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501047" y="3667522"/>
            <a:ext cx="5978515" cy="9531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spc="300" dirty="0">
                <a:solidFill>
                  <a:srgbClr val="D63059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武汉市企业融资对接服务平台</a:t>
            </a:r>
            <a:endParaRPr lang="zh-CN" altLang="en-US" sz="2800" spc="300" dirty="0">
              <a:solidFill>
                <a:srgbClr val="D63059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  <a:p>
            <a:endParaRPr lang="zh-CN" altLang="en-US" sz="2800" spc="300" dirty="0">
              <a:solidFill>
                <a:srgbClr val="D63059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56111" y="6071860"/>
            <a:ext cx="3964014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800" dirty="0">
                <a:hlinkClick r:id="rId4"/>
              </a:rPr>
              <a:t>https://hrt.wuhan.gov.cn/</a:t>
            </a:r>
            <a:endParaRPr lang="zh-CN" altLang="en-US" sz="2800" spc="300" dirty="0">
              <a:solidFill>
                <a:srgbClr val="D63059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06712" y="4307602"/>
            <a:ext cx="5978515" cy="9531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algn="ctr"/>
            <a:r>
              <a:rPr lang="zh-CN" altLang="en-US" sz="2800" spc="3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思源黑体" panose="020B0400000000000000" pitchFamily="34" charset="-122"/>
                <a:ea typeface="思源黑体" panose="020B0400000000000000" pitchFamily="34" charset="-122"/>
              </a:rPr>
              <a:t>操作指南</a:t>
            </a:r>
            <a:endParaRPr lang="zh-CN" altLang="en-US" sz="2800" spc="3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思源黑体" panose="020B0400000000000000" pitchFamily="34" charset="-122"/>
              <a:ea typeface="思源黑体" panose="020B0400000000000000" pitchFamily="34" charset="-122"/>
            </a:endParaRPr>
          </a:p>
          <a:p>
            <a:pPr algn="ctr"/>
            <a:endParaRPr lang="zh-CN" altLang="en-US" sz="2800" spc="3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714" y="308465"/>
            <a:ext cx="345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第二章 企业认证</a:t>
            </a:r>
            <a:endParaRPr lang="zh-CN" altLang="en-US" spc="300" dirty="0">
              <a:solidFill>
                <a:srgbClr val="C03138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83310" y="4634590"/>
            <a:ext cx="6425380" cy="6614565"/>
            <a:chOff x="1484671" y="1887794"/>
            <a:chExt cx="3982064" cy="5968095"/>
          </a:xfrm>
        </p:grpSpPr>
        <p:sp>
          <p:nvSpPr>
            <p:cNvPr id="4" name="椭圆 3"/>
            <p:cNvSpPr/>
            <p:nvPr/>
          </p:nvSpPr>
          <p:spPr>
            <a:xfrm>
              <a:off x="1484671" y="1887794"/>
              <a:ext cx="3982064" cy="3982064"/>
            </a:xfrm>
            <a:prstGeom prst="ellipse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484671" y="201192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484671" y="2136048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484671" y="2260175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484671" y="2384302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484671" y="2508429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484671" y="2632556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484671" y="2756683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484671" y="2880810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484671" y="3004937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484671" y="3129063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484671" y="325319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484671" y="3377317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484671" y="3501444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484671" y="362557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484671" y="3749698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484671" y="3873825"/>
              <a:ext cx="3982064" cy="3982064"/>
            </a:xfrm>
            <a:prstGeom prst="ellipse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sp>
        <p:nvSpPr>
          <p:cNvPr id="29" name="等腰三角形 29"/>
          <p:cNvSpPr/>
          <p:nvPr/>
        </p:nvSpPr>
        <p:spPr>
          <a:xfrm>
            <a:off x="7110210" y="3921707"/>
            <a:ext cx="320032" cy="275889"/>
          </a:xfrm>
          <a:prstGeom prst="triangle">
            <a:avLst/>
          </a:prstGeom>
          <a:noFill/>
          <a:ln w="57150">
            <a:solidFill>
              <a:srgbClr val="003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8985932" y="1089468"/>
            <a:ext cx="2874107" cy="1703467"/>
            <a:chOff x="1266508" y="3039829"/>
            <a:chExt cx="2874107" cy="1703467"/>
          </a:xfrm>
        </p:grpSpPr>
        <p:sp>
          <p:nvSpPr>
            <p:cNvPr id="50" name="Rectangle 3"/>
            <p:cNvSpPr>
              <a:spLocks noChangeArrowheads="1"/>
            </p:cNvSpPr>
            <p:nvPr/>
          </p:nvSpPr>
          <p:spPr bwMode="auto">
            <a:xfrm>
              <a:off x="1266508" y="3535273"/>
              <a:ext cx="2874107" cy="1208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900"/>
                </a:lnSpc>
                <a:buClr>
                  <a:srgbClr val="000066"/>
                </a:buClr>
              </a:pPr>
              <a:r>
                <a:rPr lang="zh-CN" altLang="en-US" sz="1400" spc="300" dirty="0">
                  <a:latin typeface="思源黑体" panose="020B0400000000000000" pitchFamily="34" charset="-122"/>
                  <a:ea typeface="思源黑体" panose="020B0400000000000000" pitchFamily="34" charset="-122"/>
                </a:rPr>
                <a:t>点击</a:t>
              </a:r>
              <a:r>
                <a:rPr lang="en-US" altLang="zh-CN" sz="1400" spc="300" dirty="0">
                  <a:latin typeface="思源黑体" panose="020B0400000000000000" pitchFamily="34" charset="-122"/>
                  <a:ea typeface="思源黑体" panose="020B0400000000000000" pitchFamily="34" charset="-122"/>
                </a:rPr>
                <a:t>【</a:t>
              </a:r>
              <a:r>
                <a:rPr lang="zh-CN" altLang="en-US" sz="1400" spc="300" dirty="0">
                  <a:latin typeface="思源黑体" panose="020B0400000000000000" pitchFamily="34" charset="-122"/>
                  <a:ea typeface="思源黑体" panose="020B0400000000000000" pitchFamily="34" charset="-122"/>
                </a:rPr>
                <a:t>基本资料</a:t>
              </a:r>
              <a:r>
                <a:rPr lang="en-US" altLang="zh-CN" sz="1400" spc="300" dirty="0">
                  <a:latin typeface="思源黑体" panose="020B0400000000000000" pitchFamily="34" charset="-122"/>
                  <a:ea typeface="思源黑体" panose="020B0400000000000000" pitchFamily="34" charset="-122"/>
                </a:rPr>
                <a:t>】</a:t>
              </a:r>
              <a:r>
                <a:rPr lang="zh-CN" altLang="en-US" sz="1400" spc="300" dirty="0">
                  <a:latin typeface="思源黑体" panose="020B0400000000000000" pitchFamily="34" charset="-122"/>
                  <a:ea typeface="思源黑体" panose="020B0400000000000000" pitchFamily="34" charset="-122"/>
                </a:rPr>
                <a:t>下载授权书模板，打印、盖章，上传图片或扫描件</a:t>
              </a:r>
              <a:endParaRPr lang="zh-CN" altLang="en-US" sz="1400" spc="300" dirty="0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343147" y="3039829"/>
              <a:ext cx="2684302" cy="472082"/>
              <a:chOff x="1411223" y="1898269"/>
              <a:chExt cx="2684302" cy="472082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1411223" y="1925987"/>
                <a:ext cx="2684302" cy="444364"/>
              </a:xfrm>
              <a:prstGeom prst="rect">
                <a:avLst/>
              </a:prstGeom>
              <a:noFill/>
              <a:ln>
                <a:solidFill>
                  <a:srgbClr val="0033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400000000000000" pitchFamily="34" charset="-122"/>
                  <a:ea typeface="思源黑体" panose="020B0400000000000000" pitchFamily="34" charset="-122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2102348" y="1898269"/>
                <a:ext cx="1389380" cy="462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ts val="2900"/>
                  </a:lnSpc>
                  <a:buClr>
                    <a:srgbClr val="000066"/>
                  </a:buClr>
                </a:pPr>
                <a:r>
                  <a:rPr lang="zh-CN" altLang="en-US" sz="1600" spc="300" dirty="0">
                    <a:solidFill>
                      <a:srgbClr val="C02F37"/>
                    </a:solidFill>
                    <a:latin typeface="思源黑体" panose="020B0400000000000000" pitchFamily="34" charset="-122"/>
                    <a:ea typeface="思源黑体" panose="020B0400000000000000" pitchFamily="34" charset="-122"/>
                  </a:rPr>
                  <a:t>上传授权书</a:t>
                </a:r>
                <a:endParaRPr lang="zh-CN" altLang="en-US" sz="1600" spc="300" dirty="0">
                  <a:solidFill>
                    <a:srgbClr val="C02F37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9062571" y="3242661"/>
            <a:ext cx="2684302" cy="860723"/>
            <a:chOff x="9140268" y="3359118"/>
            <a:chExt cx="2684302" cy="860723"/>
          </a:xfrm>
        </p:grpSpPr>
        <p:sp>
          <p:nvSpPr>
            <p:cNvPr id="30" name="矩形 29"/>
            <p:cNvSpPr/>
            <p:nvPr/>
          </p:nvSpPr>
          <p:spPr>
            <a:xfrm>
              <a:off x="9140268" y="3372173"/>
              <a:ext cx="87328" cy="386256"/>
            </a:xfrm>
            <a:prstGeom prst="rect">
              <a:avLst/>
            </a:prstGeom>
            <a:solidFill>
              <a:srgbClr val="C03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737242" y="3833585"/>
              <a:ext cx="87328" cy="386256"/>
            </a:xfrm>
            <a:prstGeom prst="rect">
              <a:avLst/>
            </a:prstGeom>
            <a:solidFill>
              <a:srgbClr val="C03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55" name="Rectangle 4"/>
            <p:cNvSpPr>
              <a:spLocks noChangeArrowheads="1"/>
            </p:cNvSpPr>
            <p:nvPr/>
          </p:nvSpPr>
          <p:spPr bwMode="auto">
            <a:xfrm>
              <a:off x="9227596" y="3359118"/>
              <a:ext cx="2596974" cy="836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900"/>
                </a:lnSpc>
                <a:buClr>
                  <a:srgbClr val="000066"/>
                </a:buClr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注：没有上传授权书将无法查看信用报告</a:t>
              </a:r>
              <a:endPara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035" y="993775"/>
            <a:ext cx="9966960" cy="5690235"/>
          </a:xfrm>
          <a:prstGeom prst="rect">
            <a:avLst/>
          </a:prstGeom>
        </p:spPr>
      </p:pic>
      <p:pic>
        <p:nvPicPr>
          <p:cNvPr id="21" name="图片 20" descr="hrt.wuhan.gov.cn_ (4)"/>
          <p:cNvPicPr>
            <a:picLocks noChangeAspect="1"/>
          </p:cNvPicPr>
          <p:nvPr/>
        </p:nvPicPr>
        <p:blipFill>
          <a:blip r:embed="rId2"/>
          <a:srcRect l="-189" t="14997" r="-541" b="36818"/>
          <a:stretch>
            <a:fillRect/>
          </a:stretch>
        </p:blipFill>
        <p:spPr>
          <a:xfrm>
            <a:off x="852170" y="1533525"/>
            <a:ext cx="7448550" cy="4255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714" y="308465"/>
            <a:ext cx="345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第二章 企业认证</a:t>
            </a:r>
            <a:endParaRPr lang="zh-CN" altLang="en-US" spc="300" dirty="0">
              <a:solidFill>
                <a:srgbClr val="C03138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83310" y="4634590"/>
            <a:ext cx="6425380" cy="6614565"/>
            <a:chOff x="1484671" y="1887794"/>
            <a:chExt cx="3982064" cy="5968095"/>
          </a:xfrm>
        </p:grpSpPr>
        <p:sp>
          <p:nvSpPr>
            <p:cNvPr id="4" name="椭圆 3"/>
            <p:cNvSpPr/>
            <p:nvPr/>
          </p:nvSpPr>
          <p:spPr>
            <a:xfrm>
              <a:off x="1484671" y="1887794"/>
              <a:ext cx="3982064" cy="3982064"/>
            </a:xfrm>
            <a:prstGeom prst="ellipse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484671" y="201192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484671" y="2136048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484671" y="2260175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484671" y="2384302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484671" y="2508429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484671" y="2632556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484671" y="2756683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484671" y="2880810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484671" y="3004937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484671" y="3129063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484671" y="325319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484671" y="3377317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484671" y="3501444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484671" y="362557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484671" y="3749698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484671" y="3873825"/>
              <a:ext cx="3982064" cy="3982064"/>
            </a:xfrm>
            <a:prstGeom prst="ellipse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sp>
        <p:nvSpPr>
          <p:cNvPr id="29" name="等腰三角形 29"/>
          <p:cNvSpPr/>
          <p:nvPr/>
        </p:nvSpPr>
        <p:spPr>
          <a:xfrm>
            <a:off x="7110210" y="3921707"/>
            <a:ext cx="320032" cy="275889"/>
          </a:xfrm>
          <a:prstGeom prst="triangle">
            <a:avLst/>
          </a:prstGeom>
          <a:noFill/>
          <a:ln w="57150">
            <a:solidFill>
              <a:srgbClr val="003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423900" y="482395"/>
            <a:ext cx="2874107" cy="883948"/>
            <a:chOff x="1266508" y="3039829"/>
            <a:chExt cx="2874107" cy="883948"/>
          </a:xfrm>
        </p:grpSpPr>
        <p:sp>
          <p:nvSpPr>
            <p:cNvPr id="50" name="Rectangle 3"/>
            <p:cNvSpPr>
              <a:spLocks noChangeArrowheads="1"/>
            </p:cNvSpPr>
            <p:nvPr/>
          </p:nvSpPr>
          <p:spPr bwMode="auto">
            <a:xfrm>
              <a:off x="1266508" y="3535273"/>
              <a:ext cx="2874107" cy="388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900"/>
                </a:lnSpc>
                <a:buClr>
                  <a:srgbClr val="000066"/>
                </a:buClr>
              </a:pPr>
              <a:endParaRPr lang="zh-CN" altLang="en-US" sz="1400" spc="300" dirty="0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343147" y="3039829"/>
              <a:ext cx="2684302" cy="472082"/>
              <a:chOff x="1411223" y="1898269"/>
              <a:chExt cx="2684302" cy="472082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1411223" y="1925987"/>
                <a:ext cx="2684302" cy="444364"/>
              </a:xfrm>
              <a:prstGeom prst="rect">
                <a:avLst/>
              </a:prstGeom>
              <a:noFill/>
              <a:ln>
                <a:solidFill>
                  <a:srgbClr val="0033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400000000000000" pitchFamily="34" charset="-122"/>
                  <a:ea typeface="思源黑体" panose="020B0400000000000000" pitchFamily="34" charset="-122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2217395" y="1898269"/>
                <a:ext cx="1159292" cy="464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ts val="2900"/>
                  </a:lnSpc>
                  <a:buClr>
                    <a:srgbClr val="000066"/>
                  </a:buClr>
                </a:pPr>
                <a:r>
                  <a:rPr lang="zh-CN" altLang="en-US" sz="1600" spc="300" dirty="0">
                    <a:solidFill>
                      <a:srgbClr val="C02F37"/>
                    </a:solidFill>
                    <a:latin typeface="思源黑体" panose="020B0400000000000000" pitchFamily="34" charset="-122"/>
                    <a:ea typeface="思源黑体" panose="020B0400000000000000" pitchFamily="34" charset="-122"/>
                  </a:rPr>
                  <a:t>汉融指数</a:t>
                </a:r>
                <a:endParaRPr lang="zh-CN" altLang="en-US" sz="1600" spc="300" dirty="0">
                  <a:solidFill>
                    <a:srgbClr val="C02F37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endParaRPr>
              </a:p>
            </p:txBody>
          </p:sp>
        </p:grp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768" y="1204734"/>
            <a:ext cx="11212464" cy="5549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714" y="308465"/>
            <a:ext cx="345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第二章 企业认证</a:t>
            </a:r>
            <a:endParaRPr lang="zh-CN" altLang="en-US" spc="300" dirty="0">
              <a:solidFill>
                <a:srgbClr val="C03138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83310" y="4634590"/>
            <a:ext cx="6425380" cy="6614565"/>
            <a:chOff x="1484671" y="1887794"/>
            <a:chExt cx="3982064" cy="5968095"/>
          </a:xfrm>
        </p:grpSpPr>
        <p:sp>
          <p:nvSpPr>
            <p:cNvPr id="4" name="椭圆 3"/>
            <p:cNvSpPr/>
            <p:nvPr/>
          </p:nvSpPr>
          <p:spPr>
            <a:xfrm>
              <a:off x="1484671" y="1887794"/>
              <a:ext cx="3982064" cy="3982064"/>
            </a:xfrm>
            <a:prstGeom prst="ellipse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484671" y="201192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484671" y="2136048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484671" y="2260175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484671" y="2384302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484671" y="2508429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484671" y="2632556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484671" y="2756683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484671" y="2880810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484671" y="3004937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484671" y="3129063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484671" y="325319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484671" y="3377317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484671" y="3501444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484671" y="362557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484671" y="3749698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484671" y="3873825"/>
              <a:ext cx="3982064" cy="3982064"/>
            </a:xfrm>
            <a:prstGeom prst="ellipse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sp>
        <p:nvSpPr>
          <p:cNvPr id="29" name="等腰三角形 29"/>
          <p:cNvSpPr/>
          <p:nvPr/>
        </p:nvSpPr>
        <p:spPr>
          <a:xfrm>
            <a:off x="7110210" y="3921707"/>
            <a:ext cx="320032" cy="275889"/>
          </a:xfrm>
          <a:prstGeom prst="triangle">
            <a:avLst/>
          </a:prstGeom>
          <a:noFill/>
          <a:ln w="57150">
            <a:solidFill>
              <a:srgbClr val="003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423900" y="482395"/>
            <a:ext cx="2874107" cy="883948"/>
            <a:chOff x="1266508" y="3039829"/>
            <a:chExt cx="2874107" cy="883948"/>
          </a:xfrm>
        </p:grpSpPr>
        <p:sp>
          <p:nvSpPr>
            <p:cNvPr id="50" name="Rectangle 3"/>
            <p:cNvSpPr>
              <a:spLocks noChangeArrowheads="1"/>
            </p:cNvSpPr>
            <p:nvPr/>
          </p:nvSpPr>
          <p:spPr bwMode="auto">
            <a:xfrm>
              <a:off x="1266508" y="3535273"/>
              <a:ext cx="2874107" cy="388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900"/>
                </a:lnSpc>
                <a:buClr>
                  <a:srgbClr val="000066"/>
                </a:buClr>
              </a:pPr>
              <a:endParaRPr lang="zh-CN" altLang="en-US" sz="1400" spc="300" dirty="0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343147" y="3039829"/>
              <a:ext cx="2684302" cy="472082"/>
              <a:chOff x="1411223" y="1898269"/>
              <a:chExt cx="2684302" cy="472082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1411223" y="1925987"/>
                <a:ext cx="2684302" cy="444364"/>
              </a:xfrm>
              <a:prstGeom prst="rect">
                <a:avLst/>
              </a:prstGeom>
              <a:noFill/>
              <a:ln>
                <a:solidFill>
                  <a:srgbClr val="0033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400000000000000" pitchFamily="34" charset="-122"/>
                  <a:ea typeface="思源黑体" panose="020B0400000000000000" pitchFamily="34" charset="-122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973744" y="1898269"/>
                <a:ext cx="1646605" cy="390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ts val="2900"/>
                  </a:lnSpc>
                  <a:buClr>
                    <a:srgbClr val="000066"/>
                  </a:buClr>
                </a:pPr>
                <a:r>
                  <a:rPr lang="zh-CN" altLang="en-US" sz="1600" spc="300" dirty="0">
                    <a:solidFill>
                      <a:srgbClr val="C02F37"/>
                    </a:solidFill>
                    <a:latin typeface="思源黑体" panose="020B0400000000000000" pitchFamily="34" charset="-122"/>
                    <a:ea typeface="思源黑体" panose="020B0400000000000000" pitchFamily="34" charset="-122"/>
                  </a:rPr>
                  <a:t>公共信用报告</a:t>
                </a:r>
                <a:endParaRPr lang="zh-CN" altLang="en-US" sz="1600" spc="300" dirty="0">
                  <a:solidFill>
                    <a:srgbClr val="C02F37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endParaRPr>
              </a:p>
            </p:txBody>
          </p:sp>
        </p:grp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0" y="993729"/>
            <a:ext cx="9966669" cy="569051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/>
          <a:srcRect b="24526"/>
          <a:stretch>
            <a:fillRect/>
          </a:stretch>
        </p:blipFill>
        <p:spPr>
          <a:xfrm>
            <a:off x="2200325" y="1477142"/>
            <a:ext cx="7372073" cy="4588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714" y="308465"/>
            <a:ext cx="345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第二章 企业认证</a:t>
            </a:r>
            <a:endParaRPr lang="zh-CN" altLang="en-US" spc="300" dirty="0">
              <a:solidFill>
                <a:srgbClr val="C03138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83310" y="4634590"/>
            <a:ext cx="6425380" cy="6614565"/>
            <a:chOff x="1484671" y="1887794"/>
            <a:chExt cx="3982064" cy="5968095"/>
          </a:xfrm>
        </p:grpSpPr>
        <p:sp>
          <p:nvSpPr>
            <p:cNvPr id="4" name="椭圆 3"/>
            <p:cNvSpPr/>
            <p:nvPr/>
          </p:nvSpPr>
          <p:spPr>
            <a:xfrm>
              <a:off x="1484671" y="1887794"/>
              <a:ext cx="3982064" cy="3982064"/>
            </a:xfrm>
            <a:prstGeom prst="ellipse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484671" y="201192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484671" y="2136048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484671" y="2260175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484671" y="2384302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484671" y="2508429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484671" y="2632556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484671" y="2756683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484671" y="2880810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484671" y="3004937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484671" y="3129063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484671" y="325319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484671" y="3377317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484671" y="3501444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484671" y="362557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484671" y="3749698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484671" y="3873825"/>
              <a:ext cx="3982064" cy="3982064"/>
            </a:xfrm>
            <a:prstGeom prst="ellipse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sp>
        <p:nvSpPr>
          <p:cNvPr id="29" name="等腰三角形 29"/>
          <p:cNvSpPr/>
          <p:nvPr/>
        </p:nvSpPr>
        <p:spPr>
          <a:xfrm>
            <a:off x="7110210" y="3921707"/>
            <a:ext cx="320032" cy="275889"/>
          </a:xfrm>
          <a:prstGeom prst="triangle">
            <a:avLst/>
          </a:prstGeom>
          <a:noFill/>
          <a:ln w="57150">
            <a:solidFill>
              <a:srgbClr val="003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423900" y="482395"/>
            <a:ext cx="2874107" cy="883948"/>
            <a:chOff x="1266508" y="3039829"/>
            <a:chExt cx="2874107" cy="883948"/>
          </a:xfrm>
        </p:grpSpPr>
        <p:sp>
          <p:nvSpPr>
            <p:cNvPr id="50" name="Rectangle 3"/>
            <p:cNvSpPr>
              <a:spLocks noChangeArrowheads="1"/>
            </p:cNvSpPr>
            <p:nvPr/>
          </p:nvSpPr>
          <p:spPr bwMode="auto">
            <a:xfrm>
              <a:off x="1266508" y="3535273"/>
              <a:ext cx="2874107" cy="388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900"/>
                </a:lnSpc>
                <a:buClr>
                  <a:srgbClr val="000066"/>
                </a:buClr>
              </a:pPr>
              <a:endParaRPr lang="zh-CN" altLang="en-US" sz="1400" spc="300" dirty="0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343147" y="3039829"/>
              <a:ext cx="2684302" cy="472082"/>
              <a:chOff x="1411223" y="1898269"/>
              <a:chExt cx="2684302" cy="472082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1411223" y="1925987"/>
                <a:ext cx="2684302" cy="444364"/>
              </a:xfrm>
              <a:prstGeom prst="rect">
                <a:avLst/>
              </a:prstGeom>
              <a:noFill/>
              <a:ln>
                <a:solidFill>
                  <a:srgbClr val="0033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400000000000000" pitchFamily="34" charset="-122"/>
                  <a:ea typeface="思源黑体" panose="020B0400000000000000" pitchFamily="34" charset="-122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2217401" y="1898269"/>
                <a:ext cx="1159292" cy="390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ts val="2900"/>
                  </a:lnSpc>
                  <a:buClr>
                    <a:srgbClr val="000066"/>
                  </a:buClr>
                </a:pPr>
                <a:r>
                  <a:rPr lang="zh-CN" altLang="en-US" sz="1600" spc="300" dirty="0">
                    <a:solidFill>
                      <a:srgbClr val="C02F37"/>
                    </a:solidFill>
                    <a:latin typeface="思源黑体" panose="020B0400000000000000" pitchFamily="34" charset="-122"/>
                    <a:ea typeface="思源黑体" panose="020B0400000000000000" pitchFamily="34" charset="-122"/>
                  </a:rPr>
                  <a:t>关系图谱</a:t>
                </a:r>
                <a:endParaRPr lang="zh-CN" altLang="en-US" sz="1600" spc="300" dirty="0">
                  <a:solidFill>
                    <a:srgbClr val="C02F37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endParaRPr>
              </a:p>
            </p:txBody>
          </p:sp>
        </p:grp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0" y="993729"/>
            <a:ext cx="9966669" cy="569051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870" y="1481265"/>
            <a:ext cx="5810593" cy="4570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471"/>
            <a:ext cx="12192000" cy="6858000"/>
          </a:xfrm>
          <a:prstGeom prst="rect">
            <a:avLst/>
          </a:prstGeom>
          <a:blipFill dpi="0" rotWithShape="1">
            <a:blip r:embed="rId1">
              <a:alphaModFix amt="27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27" y="790154"/>
            <a:ext cx="5145470" cy="5151566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442721" y="700865"/>
            <a:ext cx="5366981" cy="5366981"/>
          </a:xfrm>
          <a:prstGeom prst="ellipse">
            <a:avLst/>
          </a:prstGeom>
          <a:noFill/>
          <a:ln>
            <a:solidFill>
              <a:srgbClr val="003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86597" y="2056922"/>
            <a:ext cx="992460" cy="26642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82827" y="2950439"/>
            <a:ext cx="4665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企业</a:t>
            </a:r>
            <a:r>
              <a:rPr lang="zh-CN" altLang="en-US" sz="4800" spc="300" dirty="0">
                <a:solidFill>
                  <a:srgbClr val="C02F37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申请融资</a:t>
            </a:r>
            <a:endParaRPr lang="zh-CN" altLang="en-US" sz="4800" spc="300" dirty="0">
              <a:solidFill>
                <a:srgbClr val="C02F37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560143" y="4760734"/>
            <a:ext cx="87849" cy="64638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70970" y="3045979"/>
            <a:ext cx="87328" cy="38625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733073" y="507737"/>
            <a:ext cx="87328" cy="38625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5" y="3042744"/>
            <a:ext cx="1413818" cy="392727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0766125" y="2014030"/>
            <a:ext cx="615553" cy="34156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武汉市企业融资对接服务平台</a:t>
            </a:r>
            <a:endParaRPr lang="zh-CN" altLang="en-US" sz="1400" spc="300" dirty="0">
              <a:solidFill>
                <a:srgbClr val="0033B5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  <a:p>
            <a:endParaRPr lang="zh-CN" altLang="en-US" sz="1400" spc="300" dirty="0">
              <a:solidFill>
                <a:srgbClr val="0033B5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714" y="308465"/>
            <a:ext cx="345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第三章 企业</a:t>
            </a:r>
            <a:r>
              <a:rPr lang="zh-CN" altLang="en-US" spc="300" dirty="0">
                <a:solidFill>
                  <a:srgbClr val="C02F37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申请融资</a:t>
            </a:r>
            <a:endParaRPr lang="zh-CN" altLang="en-US" spc="300" dirty="0">
              <a:solidFill>
                <a:srgbClr val="C02F37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cxnSp>
        <p:nvCxnSpPr>
          <p:cNvPr id="3" name="直接连接符 7"/>
          <p:cNvCxnSpPr/>
          <p:nvPr/>
        </p:nvCxnSpPr>
        <p:spPr>
          <a:xfrm>
            <a:off x="6109939" y="1513465"/>
            <a:ext cx="0" cy="5334000"/>
          </a:xfrm>
          <a:prstGeom prst="line">
            <a:avLst/>
          </a:prstGeom>
          <a:ln w="44450" cap="rnd">
            <a:solidFill>
              <a:srgbClr val="0033B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6587572" y="1231684"/>
            <a:ext cx="5761037" cy="537978"/>
            <a:chOff x="7165627" y="1287489"/>
            <a:chExt cx="5761037" cy="537978"/>
          </a:xfrm>
        </p:grpSpPr>
        <p:sp>
          <p:nvSpPr>
            <p:cNvPr id="7" name="矩形 6"/>
            <p:cNvSpPr/>
            <p:nvPr/>
          </p:nvSpPr>
          <p:spPr>
            <a:xfrm>
              <a:off x="7165627" y="1287489"/>
              <a:ext cx="4288953" cy="537978"/>
            </a:xfrm>
            <a:prstGeom prst="rect">
              <a:avLst/>
            </a:prstGeom>
            <a:solidFill>
              <a:srgbClr val="C03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7165627" y="1300361"/>
              <a:ext cx="5761037" cy="464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900"/>
                </a:lnSpc>
                <a:buClr>
                  <a:srgbClr val="000066"/>
                </a:buClr>
              </a:pPr>
              <a:r>
                <a:rPr lang="zh-CN" altLang="en-US" sz="1400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点击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【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首页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-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我要融资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】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进入融资需求单页面</a:t>
              </a:r>
              <a:endParaRPr lang="en-US" altLang="zh-CN" sz="1400" spc="300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94057" y="1236557"/>
            <a:ext cx="4590352" cy="537978"/>
            <a:chOff x="2443788" y="3041046"/>
            <a:chExt cx="4590352" cy="537978"/>
          </a:xfrm>
        </p:grpSpPr>
        <p:sp>
          <p:nvSpPr>
            <p:cNvPr id="12" name="矩形 11"/>
            <p:cNvSpPr/>
            <p:nvPr/>
          </p:nvSpPr>
          <p:spPr>
            <a:xfrm>
              <a:off x="2443788" y="3041046"/>
              <a:ext cx="4562474" cy="537978"/>
            </a:xfrm>
            <a:prstGeom prst="rect">
              <a:avLst/>
            </a:prstGeom>
            <a:solidFill>
              <a:srgbClr val="003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2471665" y="3097413"/>
              <a:ext cx="456247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点击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【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我的融资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】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进入融资需求单页面</a:t>
              </a:r>
              <a:endParaRPr lang="zh-CN" altLang="zh-CN" sz="1400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09823" y="1908812"/>
            <a:ext cx="5903553" cy="592865"/>
            <a:chOff x="178508" y="1952653"/>
            <a:chExt cx="5903553" cy="592865"/>
          </a:xfrm>
        </p:grpSpPr>
        <p:sp>
          <p:nvSpPr>
            <p:cNvPr id="15" name="任意多边形: 形状 15"/>
            <p:cNvSpPr/>
            <p:nvPr/>
          </p:nvSpPr>
          <p:spPr>
            <a:xfrm>
              <a:off x="178508" y="1952653"/>
              <a:ext cx="5903553" cy="403148"/>
            </a:xfrm>
            <a:custGeom>
              <a:avLst/>
              <a:gdLst>
                <a:gd name="connsiteX0" fmla="*/ 0 w 9202994"/>
                <a:gd name="connsiteY0" fmla="*/ 363814 h 403148"/>
                <a:gd name="connsiteX1" fmla="*/ 825910 w 9202994"/>
                <a:gd name="connsiteY1" fmla="*/ 9853 h 403148"/>
                <a:gd name="connsiteX2" fmla="*/ 1907458 w 9202994"/>
                <a:gd name="connsiteY2" fmla="*/ 403143 h 403148"/>
                <a:gd name="connsiteX3" fmla="*/ 2969342 w 9202994"/>
                <a:gd name="connsiteY3" fmla="*/ 19685 h 403148"/>
                <a:gd name="connsiteX4" fmla="*/ 4060723 w 9202994"/>
                <a:gd name="connsiteY4" fmla="*/ 363814 h 403148"/>
                <a:gd name="connsiteX5" fmla="*/ 5220929 w 9202994"/>
                <a:gd name="connsiteY5" fmla="*/ 29518 h 403148"/>
                <a:gd name="connsiteX6" fmla="*/ 6518787 w 9202994"/>
                <a:gd name="connsiteY6" fmla="*/ 373647 h 403148"/>
                <a:gd name="connsiteX7" fmla="*/ 8141110 w 9202994"/>
                <a:gd name="connsiteY7" fmla="*/ 21 h 403148"/>
                <a:gd name="connsiteX8" fmla="*/ 9202994 w 9202994"/>
                <a:gd name="connsiteY8" fmla="*/ 393311 h 40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02994" h="403148">
                  <a:moveTo>
                    <a:pt x="0" y="363814"/>
                  </a:moveTo>
                  <a:cubicBezTo>
                    <a:pt x="254000" y="183556"/>
                    <a:pt x="508000" y="3298"/>
                    <a:pt x="825910" y="9853"/>
                  </a:cubicBezTo>
                  <a:cubicBezTo>
                    <a:pt x="1143820" y="16408"/>
                    <a:pt x="1550219" y="401504"/>
                    <a:pt x="1907458" y="403143"/>
                  </a:cubicBezTo>
                  <a:cubicBezTo>
                    <a:pt x="2264697" y="404782"/>
                    <a:pt x="2610465" y="26240"/>
                    <a:pt x="2969342" y="19685"/>
                  </a:cubicBezTo>
                  <a:cubicBezTo>
                    <a:pt x="3328219" y="13130"/>
                    <a:pt x="3685459" y="362175"/>
                    <a:pt x="4060723" y="363814"/>
                  </a:cubicBezTo>
                  <a:cubicBezTo>
                    <a:pt x="4435987" y="365453"/>
                    <a:pt x="4811252" y="27879"/>
                    <a:pt x="5220929" y="29518"/>
                  </a:cubicBezTo>
                  <a:cubicBezTo>
                    <a:pt x="5630606" y="31157"/>
                    <a:pt x="6032090" y="378563"/>
                    <a:pt x="6518787" y="373647"/>
                  </a:cubicBezTo>
                  <a:cubicBezTo>
                    <a:pt x="7005484" y="368731"/>
                    <a:pt x="7693742" y="-3256"/>
                    <a:pt x="8141110" y="21"/>
                  </a:cubicBezTo>
                  <a:cubicBezTo>
                    <a:pt x="8588478" y="3298"/>
                    <a:pt x="8895736" y="198304"/>
                    <a:pt x="9202994" y="39331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6" name="任意多边形: 形状 16"/>
            <p:cNvSpPr/>
            <p:nvPr/>
          </p:nvSpPr>
          <p:spPr>
            <a:xfrm>
              <a:off x="178508" y="2142370"/>
              <a:ext cx="5903553" cy="403148"/>
            </a:xfrm>
            <a:custGeom>
              <a:avLst/>
              <a:gdLst>
                <a:gd name="connsiteX0" fmla="*/ 0 w 9202994"/>
                <a:gd name="connsiteY0" fmla="*/ 363814 h 403148"/>
                <a:gd name="connsiteX1" fmla="*/ 825910 w 9202994"/>
                <a:gd name="connsiteY1" fmla="*/ 9853 h 403148"/>
                <a:gd name="connsiteX2" fmla="*/ 1907458 w 9202994"/>
                <a:gd name="connsiteY2" fmla="*/ 403143 h 403148"/>
                <a:gd name="connsiteX3" fmla="*/ 2969342 w 9202994"/>
                <a:gd name="connsiteY3" fmla="*/ 19685 h 403148"/>
                <a:gd name="connsiteX4" fmla="*/ 4060723 w 9202994"/>
                <a:gd name="connsiteY4" fmla="*/ 363814 h 403148"/>
                <a:gd name="connsiteX5" fmla="*/ 5220929 w 9202994"/>
                <a:gd name="connsiteY5" fmla="*/ 29518 h 403148"/>
                <a:gd name="connsiteX6" fmla="*/ 6518787 w 9202994"/>
                <a:gd name="connsiteY6" fmla="*/ 373647 h 403148"/>
                <a:gd name="connsiteX7" fmla="*/ 8141110 w 9202994"/>
                <a:gd name="connsiteY7" fmla="*/ 21 h 403148"/>
                <a:gd name="connsiteX8" fmla="*/ 9202994 w 9202994"/>
                <a:gd name="connsiteY8" fmla="*/ 393311 h 40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02994" h="403148">
                  <a:moveTo>
                    <a:pt x="0" y="363814"/>
                  </a:moveTo>
                  <a:cubicBezTo>
                    <a:pt x="254000" y="183556"/>
                    <a:pt x="508000" y="3298"/>
                    <a:pt x="825910" y="9853"/>
                  </a:cubicBezTo>
                  <a:cubicBezTo>
                    <a:pt x="1143820" y="16408"/>
                    <a:pt x="1550219" y="401504"/>
                    <a:pt x="1907458" y="403143"/>
                  </a:cubicBezTo>
                  <a:cubicBezTo>
                    <a:pt x="2264697" y="404782"/>
                    <a:pt x="2610465" y="26240"/>
                    <a:pt x="2969342" y="19685"/>
                  </a:cubicBezTo>
                  <a:cubicBezTo>
                    <a:pt x="3328219" y="13130"/>
                    <a:pt x="3685459" y="362175"/>
                    <a:pt x="4060723" y="363814"/>
                  </a:cubicBezTo>
                  <a:cubicBezTo>
                    <a:pt x="4435987" y="365453"/>
                    <a:pt x="4811252" y="27879"/>
                    <a:pt x="5220929" y="29518"/>
                  </a:cubicBezTo>
                  <a:cubicBezTo>
                    <a:pt x="5630606" y="31157"/>
                    <a:pt x="6032090" y="378563"/>
                    <a:pt x="6518787" y="373647"/>
                  </a:cubicBezTo>
                  <a:cubicBezTo>
                    <a:pt x="7005484" y="368731"/>
                    <a:pt x="7693742" y="-3256"/>
                    <a:pt x="8141110" y="21"/>
                  </a:cubicBezTo>
                  <a:cubicBezTo>
                    <a:pt x="8588478" y="3298"/>
                    <a:pt x="8895736" y="198304"/>
                    <a:pt x="9202994" y="39331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108526" y="4579943"/>
            <a:ext cx="5903553" cy="592865"/>
            <a:chOff x="178508" y="1952653"/>
            <a:chExt cx="5903553" cy="592865"/>
          </a:xfrm>
        </p:grpSpPr>
        <p:sp>
          <p:nvSpPr>
            <p:cNvPr id="18" name="任意多边形: 形状 37"/>
            <p:cNvSpPr/>
            <p:nvPr/>
          </p:nvSpPr>
          <p:spPr>
            <a:xfrm>
              <a:off x="178508" y="1952653"/>
              <a:ext cx="5903553" cy="403148"/>
            </a:xfrm>
            <a:custGeom>
              <a:avLst/>
              <a:gdLst>
                <a:gd name="connsiteX0" fmla="*/ 0 w 9202994"/>
                <a:gd name="connsiteY0" fmla="*/ 363814 h 403148"/>
                <a:gd name="connsiteX1" fmla="*/ 825910 w 9202994"/>
                <a:gd name="connsiteY1" fmla="*/ 9853 h 403148"/>
                <a:gd name="connsiteX2" fmla="*/ 1907458 w 9202994"/>
                <a:gd name="connsiteY2" fmla="*/ 403143 h 403148"/>
                <a:gd name="connsiteX3" fmla="*/ 2969342 w 9202994"/>
                <a:gd name="connsiteY3" fmla="*/ 19685 h 403148"/>
                <a:gd name="connsiteX4" fmla="*/ 4060723 w 9202994"/>
                <a:gd name="connsiteY4" fmla="*/ 363814 h 403148"/>
                <a:gd name="connsiteX5" fmla="*/ 5220929 w 9202994"/>
                <a:gd name="connsiteY5" fmla="*/ 29518 h 403148"/>
                <a:gd name="connsiteX6" fmla="*/ 6518787 w 9202994"/>
                <a:gd name="connsiteY6" fmla="*/ 373647 h 403148"/>
                <a:gd name="connsiteX7" fmla="*/ 8141110 w 9202994"/>
                <a:gd name="connsiteY7" fmla="*/ 21 h 403148"/>
                <a:gd name="connsiteX8" fmla="*/ 9202994 w 9202994"/>
                <a:gd name="connsiteY8" fmla="*/ 393311 h 40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02994" h="403148">
                  <a:moveTo>
                    <a:pt x="0" y="363814"/>
                  </a:moveTo>
                  <a:cubicBezTo>
                    <a:pt x="254000" y="183556"/>
                    <a:pt x="508000" y="3298"/>
                    <a:pt x="825910" y="9853"/>
                  </a:cubicBezTo>
                  <a:cubicBezTo>
                    <a:pt x="1143820" y="16408"/>
                    <a:pt x="1550219" y="401504"/>
                    <a:pt x="1907458" y="403143"/>
                  </a:cubicBezTo>
                  <a:cubicBezTo>
                    <a:pt x="2264697" y="404782"/>
                    <a:pt x="2610465" y="26240"/>
                    <a:pt x="2969342" y="19685"/>
                  </a:cubicBezTo>
                  <a:cubicBezTo>
                    <a:pt x="3328219" y="13130"/>
                    <a:pt x="3685459" y="362175"/>
                    <a:pt x="4060723" y="363814"/>
                  </a:cubicBezTo>
                  <a:cubicBezTo>
                    <a:pt x="4435987" y="365453"/>
                    <a:pt x="4811252" y="27879"/>
                    <a:pt x="5220929" y="29518"/>
                  </a:cubicBezTo>
                  <a:cubicBezTo>
                    <a:pt x="5630606" y="31157"/>
                    <a:pt x="6032090" y="378563"/>
                    <a:pt x="6518787" y="373647"/>
                  </a:cubicBezTo>
                  <a:cubicBezTo>
                    <a:pt x="7005484" y="368731"/>
                    <a:pt x="7693742" y="-3256"/>
                    <a:pt x="8141110" y="21"/>
                  </a:cubicBezTo>
                  <a:cubicBezTo>
                    <a:pt x="8588478" y="3298"/>
                    <a:pt x="8895736" y="198304"/>
                    <a:pt x="9202994" y="39331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9" name="任意多边形: 形状 38"/>
            <p:cNvSpPr/>
            <p:nvPr/>
          </p:nvSpPr>
          <p:spPr>
            <a:xfrm>
              <a:off x="178508" y="2142370"/>
              <a:ext cx="5903553" cy="403148"/>
            </a:xfrm>
            <a:custGeom>
              <a:avLst/>
              <a:gdLst>
                <a:gd name="connsiteX0" fmla="*/ 0 w 9202994"/>
                <a:gd name="connsiteY0" fmla="*/ 363814 h 403148"/>
                <a:gd name="connsiteX1" fmla="*/ 825910 w 9202994"/>
                <a:gd name="connsiteY1" fmla="*/ 9853 h 403148"/>
                <a:gd name="connsiteX2" fmla="*/ 1907458 w 9202994"/>
                <a:gd name="connsiteY2" fmla="*/ 403143 h 403148"/>
                <a:gd name="connsiteX3" fmla="*/ 2969342 w 9202994"/>
                <a:gd name="connsiteY3" fmla="*/ 19685 h 403148"/>
                <a:gd name="connsiteX4" fmla="*/ 4060723 w 9202994"/>
                <a:gd name="connsiteY4" fmla="*/ 363814 h 403148"/>
                <a:gd name="connsiteX5" fmla="*/ 5220929 w 9202994"/>
                <a:gd name="connsiteY5" fmla="*/ 29518 h 403148"/>
                <a:gd name="connsiteX6" fmla="*/ 6518787 w 9202994"/>
                <a:gd name="connsiteY6" fmla="*/ 373647 h 403148"/>
                <a:gd name="connsiteX7" fmla="*/ 8141110 w 9202994"/>
                <a:gd name="connsiteY7" fmla="*/ 21 h 403148"/>
                <a:gd name="connsiteX8" fmla="*/ 9202994 w 9202994"/>
                <a:gd name="connsiteY8" fmla="*/ 393311 h 40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02994" h="403148">
                  <a:moveTo>
                    <a:pt x="0" y="363814"/>
                  </a:moveTo>
                  <a:cubicBezTo>
                    <a:pt x="254000" y="183556"/>
                    <a:pt x="508000" y="3298"/>
                    <a:pt x="825910" y="9853"/>
                  </a:cubicBezTo>
                  <a:cubicBezTo>
                    <a:pt x="1143820" y="16408"/>
                    <a:pt x="1550219" y="401504"/>
                    <a:pt x="1907458" y="403143"/>
                  </a:cubicBezTo>
                  <a:cubicBezTo>
                    <a:pt x="2264697" y="404782"/>
                    <a:pt x="2610465" y="26240"/>
                    <a:pt x="2969342" y="19685"/>
                  </a:cubicBezTo>
                  <a:cubicBezTo>
                    <a:pt x="3328219" y="13130"/>
                    <a:pt x="3685459" y="362175"/>
                    <a:pt x="4060723" y="363814"/>
                  </a:cubicBezTo>
                  <a:cubicBezTo>
                    <a:pt x="4435987" y="365453"/>
                    <a:pt x="4811252" y="27879"/>
                    <a:pt x="5220929" y="29518"/>
                  </a:cubicBezTo>
                  <a:cubicBezTo>
                    <a:pt x="5630606" y="31157"/>
                    <a:pt x="6032090" y="378563"/>
                    <a:pt x="6518787" y="373647"/>
                  </a:cubicBezTo>
                  <a:cubicBezTo>
                    <a:pt x="7005484" y="368731"/>
                    <a:pt x="7693742" y="-3256"/>
                    <a:pt x="8141110" y="21"/>
                  </a:cubicBezTo>
                  <a:cubicBezTo>
                    <a:pt x="8588478" y="3298"/>
                    <a:pt x="8895736" y="198304"/>
                    <a:pt x="9202994" y="39331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/>
          <a:srcRect l="14886" t="28207" r="14215"/>
          <a:stretch>
            <a:fillRect/>
          </a:stretch>
        </p:blipFill>
        <p:spPr>
          <a:xfrm>
            <a:off x="401955" y="2501900"/>
            <a:ext cx="5518785" cy="305308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6587572" y="5768941"/>
            <a:ext cx="4089847" cy="633227"/>
            <a:chOff x="6587572" y="5657052"/>
            <a:chExt cx="4089847" cy="63322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/>
            <a:srcRect l="6424" t="5251" r="7040"/>
            <a:stretch>
              <a:fillRect/>
            </a:stretch>
          </p:blipFill>
          <p:spPr>
            <a:xfrm>
              <a:off x="8187263" y="5657052"/>
              <a:ext cx="601248" cy="633227"/>
            </a:xfrm>
            <a:prstGeom prst="rect">
              <a:avLst/>
            </a:prstGeom>
          </p:spPr>
        </p:pic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6587572" y="5775117"/>
              <a:ext cx="4089847" cy="464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900"/>
                </a:lnSpc>
                <a:buClr>
                  <a:srgbClr val="000066"/>
                </a:buClr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注：其他页面点击                    进入融资需求单页面</a:t>
              </a:r>
              <a:endPara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sp>
        <p:nvSpPr>
          <p:cNvPr id="20" name="等腰三角形 39"/>
          <p:cNvSpPr/>
          <p:nvPr/>
        </p:nvSpPr>
        <p:spPr>
          <a:xfrm>
            <a:off x="9322661" y="4845864"/>
            <a:ext cx="290857" cy="250739"/>
          </a:xfrm>
          <a:prstGeom prst="triangle">
            <a:avLst/>
          </a:prstGeom>
          <a:noFill/>
          <a:ln w="57150">
            <a:solidFill>
              <a:srgbClr val="003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5" name="图片 4" descr="hrt.wuhan.gov.cn_ (5)"/>
          <p:cNvPicPr>
            <a:picLocks noChangeAspect="1"/>
          </p:cNvPicPr>
          <p:nvPr/>
        </p:nvPicPr>
        <p:blipFill>
          <a:blip r:embed="rId3"/>
          <a:srcRect b="28190"/>
          <a:stretch>
            <a:fillRect/>
          </a:stretch>
        </p:blipFill>
        <p:spPr>
          <a:xfrm>
            <a:off x="6300470" y="2098675"/>
            <a:ext cx="5260340" cy="3209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78114" y="302563"/>
            <a:ext cx="345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第三章 企业</a:t>
            </a:r>
            <a:r>
              <a:rPr lang="zh-CN" altLang="en-US" spc="300" dirty="0">
                <a:solidFill>
                  <a:srgbClr val="C02F37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申请融资</a:t>
            </a:r>
            <a:endParaRPr lang="zh-CN" altLang="en-US" spc="300" dirty="0">
              <a:solidFill>
                <a:srgbClr val="C02F37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8" r="5403"/>
          <a:stretch>
            <a:fillRect/>
          </a:stretch>
        </p:blipFill>
        <p:spPr>
          <a:xfrm>
            <a:off x="0" y="2469635"/>
            <a:ext cx="12192000" cy="268295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852110" y="2483444"/>
            <a:ext cx="3736258" cy="752819"/>
            <a:chOff x="4611328" y="1493269"/>
            <a:chExt cx="2989007" cy="75281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22" t="25662" r="8311" b="63705"/>
            <a:stretch>
              <a:fillRect/>
            </a:stretch>
          </p:blipFill>
          <p:spPr>
            <a:xfrm>
              <a:off x="4670322" y="1626193"/>
              <a:ext cx="2930013" cy="609601"/>
            </a:xfrm>
            <a:prstGeom prst="rect">
              <a:avLst/>
            </a:prstGeom>
          </p:spPr>
        </p:pic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4923993" y="1730939"/>
              <a:ext cx="2372617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>
                <a:defRPr sz="2000" spc="300">
                  <a:solidFill>
                    <a:srgbClr val="0033B5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dirty="0">
                  <a:latin typeface="思源黑体" panose="020B0400000000000000" pitchFamily="34" charset="-122"/>
                  <a:ea typeface="思源黑体" panose="020B0400000000000000" pitchFamily="34" charset="-122"/>
                </a:rPr>
                <a:t>融资需求单页面操作</a:t>
              </a:r>
              <a:endParaRPr lang="zh-CN" altLang="en-US" dirty="0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611328" y="1636487"/>
              <a:ext cx="2930013" cy="609601"/>
            </a:xfrm>
            <a:prstGeom prst="rect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747559" y="1493269"/>
              <a:ext cx="176434" cy="370595"/>
            </a:xfrm>
            <a:prstGeom prst="rect">
              <a:avLst/>
            </a:prstGeom>
            <a:solidFill>
              <a:srgbClr val="C03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67823" y="3731716"/>
            <a:ext cx="4311273" cy="1046963"/>
            <a:chOff x="2495781" y="4314810"/>
            <a:chExt cx="4311273" cy="1046963"/>
          </a:xfrm>
        </p:grpSpPr>
        <p:sp>
          <p:nvSpPr>
            <p:cNvPr id="15" name="矩形 14"/>
            <p:cNvSpPr/>
            <p:nvPr/>
          </p:nvSpPr>
          <p:spPr>
            <a:xfrm>
              <a:off x="2495781" y="4314810"/>
              <a:ext cx="4311273" cy="1046963"/>
            </a:xfrm>
            <a:prstGeom prst="rect">
              <a:avLst/>
            </a:prstGeom>
            <a:solidFill>
              <a:srgbClr val="C03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spc="300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644109" y="4462499"/>
              <a:ext cx="3972217" cy="675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300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筛选条件挑选合意的金融产品，必选对接区域，系统为其推荐金融产品</a:t>
              </a:r>
              <a:endParaRPr lang="zh-CN" altLang="en-US" sz="1400" spc="300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sp>
        <p:nvSpPr>
          <p:cNvPr id="20" name="等腰三角形 49"/>
          <p:cNvSpPr/>
          <p:nvPr/>
        </p:nvSpPr>
        <p:spPr>
          <a:xfrm rot="19118778">
            <a:off x="5131112" y="4146004"/>
            <a:ext cx="275125" cy="237176"/>
          </a:xfrm>
          <a:prstGeom prst="triangle">
            <a:avLst/>
          </a:prstGeom>
          <a:noFill/>
          <a:ln w="57150">
            <a:solidFill>
              <a:srgbClr val="003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3" name="图片 2" descr="hrt.wuhan.gov.cn_ (7)"/>
          <p:cNvPicPr>
            <a:picLocks noChangeAspect="1"/>
          </p:cNvPicPr>
          <p:nvPr/>
        </p:nvPicPr>
        <p:blipFill>
          <a:blip r:embed="rId3"/>
          <a:srcRect t="14848" b="33788"/>
          <a:stretch>
            <a:fillRect/>
          </a:stretch>
        </p:blipFill>
        <p:spPr>
          <a:xfrm>
            <a:off x="1233805" y="909320"/>
            <a:ext cx="9666605" cy="5948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78114" y="302563"/>
            <a:ext cx="345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第三章 企业</a:t>
            </a:r>
            <a:r>
              <a:rPr lang="zh-CN" altLang="en-US" spc="300" dirty="0">
                <a:solidFill>
                  <a:srgbClr val="C02F37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申请融资</a:t>
            </a:r>
            <a:endParaRPr lang="zh-CN" altLang="en-US" spc="300" dirty="0">
              <a:solidFill>
                <a:srgbClr val="C02F37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8" r="5403"/>
          <a:stretch>
            <a:fillRect/>
          </a:stretch>
        </p:blipFill>
        <p:spPr>
          <a:xfrm>
            <a:off x="0" y="2469635"/>
            <a:ext cx="12192000" cy="268295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852110" y="2483444"/>
            <a:ext cx="3736258" cy="752819"/>
            <a:chOff x="4611328" y="1493269"/>
            <a:chExt cx="2989007" cy="75281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22" t="25662" r="8311" b="63705"/>
            <a:stretch>
              <a:fillRect/>
            </a:stretch>
          </p:blipFill>
          <p:spPr>
            <a:xfrm>
              <a:off x="4670322" y="1626193"/>
              <a:ext cx="2930013" cy="609601"/>
            </a:xfrm>
            <a:prstGeom prst="rect">
              <a:avLst/>
            </a:prstGeom>
          </p:spPr>
        </p:pic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4923993" y="1730939"/>
              <a:ext cx="2372617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>
                <a:defRPr sz="2000" spc="300">
                  <a:solidFill>
                    <a:srgbClr val="0033B5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dirty="0">
                  <a:latin typeface="思源黑体" panose="020B0400000000000000" pitchFamily="34" charset="-122"/>
                  <a:ea typeface="思源黑体" panose="020B0400000000000000" pitchFamily="34" charset="-122"/>
                </a:rPr>
                <a:t>融资需求单页面操作</a:t>
              </a:r>
              <a:endParaRPr lang="zh-CN" altLang="en-US" dirty="0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611328" y="1636487"/>
              <a:ext cx="2930013" cy="609601"/>
            </a:xfrm>
            <a:prstGeom prst="rect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747559" y="1493269"/>
              <a:ext cx="176434" cy="370595"/>
            </a:xfrm>
            <a:prstGeom prst="rect">
              <a:avLst/>
            </a:prstGeom>
            <a:solidFill>
              <a:srgbClr val="C03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67823" y="3731716"/>
            <a:ext cx="4311273" cy="1046963"/>
            <a:chOff x="2495781" y="4314810"/>
            <a:chExt cx="4311273" cy="1046963"/>
          </a:xfrm>
        </p:grpSpPr>
        <p:sp>
          <p:nvSpPr>
            <p:cNvPr id="15" name="矩形 14"/>
            <p:cNvSpPr/>
            <p:nvPr/>
          </p:nvSpPr>
          <p:spPr>
            <a:xfrm>
              <a:off x="2495781" y="4314810"/>
              <a:ext cx="4311273" cy="1046963"/>
            </a:xfrm>
            <a:prstGeom prst="rect">
              <a:avLst/>
            </a:prstGeom>
            <a:solidFill>
              <a:srgbClr val="C03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spc="300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644109" y="4462499"/>
              <a:ext cx="3972217" cy="675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300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筛选条件挑选合意的金融产品，必选对接区域，系统为其推荐金融产品</a:t>
              </a:r>
              <a:endParaRPr lang="zh-CN" altLang="en-US" sz="1400" spc="300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sp>
        <p:nvSpPr>
          <p:cNvPr id="20" name="等腰三角形 49"/>
          <p:cNvSpPr/>
          <p:nvPr/>
        </p:nvSpPr>
        <p:spPr>
          <a:xfrm rot="19118778">
            <a:off x="5131112" y="4146004"/>
            <a:ext cx="275125" cy="237176"/>
          </a:xfrm>
          <a:prstGeom prst="triangle">
            <a:avLst/>
          </a:prstGeom>
          <a:noFill/>
          <a:ln w="57150">
            <a:solidFill>
              <a:srgbClr val="003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2" y="789798"/>
            <a:ext cx="10779096" cy="5826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35740" r="7486" b="44371"/>
          <a:stretch>
            <a:fillRect/>
          </a:stretch>
        </p:blipFill>
        <p:spPr>
          <a:xfrm>
            <a:off x="5431295" y="4305785"/>
            <a:ext cx="6760705" cy="102640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 flipH="1">
            <a:off x="5706063" y="4091500"/>
            <a:ext cx="5539002" cy="1424398"/>
          </a:xfrm>
          <a:prstGeom prst="rect">
            <a:avLst/>
          </a:prstGeom>
          <a:noFill/>
          <a:ln>
            <a:solidFill>
              <a:srgbClr val="003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37944" y="58271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  <a:cs typeface="Arial Unicode MS" panose="020B0604020202020204" pitchFamily="34" charset="-122"/>
              </a:rPr>
              <a:t>申请融资</a:t>
            </a:r>
            <a:endParaRPr lang="zh-CN" altLang="en-US" sz="1600" dirty="0">
              <a:solidFill>
                <a:schemeClr val="bg1"/>
              </a:solidFill>
              <a:latin typeface="思源黑体" panose="020B0400000000000000" pitchFamily="34" charset="-122"/>
              <a:ea typeface="思源黑体" panose="020B0400000000000000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71227" y="678348"/>
            <a:ext cx="7998171" cy="3519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申请成功后，在</a:t>
            </a:r>
            <a:r>
              <a:rPr lang="en-US" altLang="zh-CN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【</a:t>
            </a:r>
            <a:r>
              <a:rPr lang="zh-CN" altLang="en-US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我的融资</a:t>
            </a:r>
            <a:r>
              <a:rPr lang="en-US" altLang="zh-CN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】</a:t>
            </a:r>
            <a:r>
              <a:rPr lang="zh-CN" altLang="en-US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页中，查看全部融资申请，以及银行受理进度。</a:t>
            </a:r>
            <a:endParaRPr lang="zh-CN" altLang="zh-CN" sz="1400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9714" y="308465"/>
            <a:ext cx="345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第三章 企业</a:t>
            </a:r>
            <a:r>
              <a:rPr lang="zh-CN" altLang="en-US" spc="300" dirty="0">
                <a:solidFill>
                  <a:srgbClr val="C02F37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申请融资</a:t>
            </a:r>
            <a:endParaRPr lang="zh-CN" altLang="en-US" spc="300" dirty="0">
              <a:solidFill>
                <a:srgbClr val="C02F37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10232"/>
          <a:stretch>
            <a:fillRect/>
          </a:stretch>
        </p:blipFill>
        <p:spPr>
          <a:xfrm>
            <a:off x="679450" y="1247775"/>
            <a:ext cx="10282555" cy="6289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8" r="5403"/>
          <a:stretch>
            <a:fillRect/>
          </a:stretch>
        </p:blipFill>
        <p:spPr>
          <a:xfrm>
            <a:off x="0" y="2469147"/>
            <a:ext cx="12192000" cy="268295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37944" y="58271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  <a:cs typeface="Arial Unicode MS" panose="020B0604020202020204" pitchFamily="34" charset="-122"/>
              </a:rPr>
              <a:t>申请融资</a:t>
            </a:r>
            <a:endParaRPr lang="zh-CN" altLang="en-US" sz="1600" dirty="0">
              <a:solidFill>
                <a:schemeClr val="bg1"/>
              </a:solidFill>
              <a:latin typeface="思源黑体" panose="020B0400000000000000" pitchFamily="34" charset="-122"/>
              <a:ea typeface="思源黑体" panose="020B0400000000000000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04870" y="697842"/>
            <a:ext cx="7998171" cy="36054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查看进入对接流程详情，支持在与金融机构完成合同签订前撤回申请；</a:t>
            </a:r>
            <a:endParaRPr lang="en-US" altLang="zh-CN" sz="1400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9714" y="308465"/>
            <a:ext cx="345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第三章 企业</a:t>
            </a:r>
            <a:r>
              <a:rPr lang="zh-CN" altLang="en-US" spc="300" dirty="0">
                <a:solidFill>
                  <a:srgbClr val="C02F37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申请融资</a:t>
            </a:r>
            <a:endParaRPr lang="zh-CN" altLang="en-US" spc="300" dirty="0">
              <a:solidFill>
                <a:srgbClr val="C02F37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 t="19924" r="12572" b="38568"/>
          <a:stretch>
            <a:fillRect/>
          </a:stretch>
        </p:blipFill>
        <p:spPr>
          <a:xfrm>
            <a:off x="1169043" y="1113722"/>
            <a:ext cx="9456516" cy="5767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72" y="56292"/>
            <a:ext cx="12192000" cy="6858000"/>
          </a:xfrm>
          <a:prstGeom prst="rect">
            <a:avLst/>
          </a:prstGeom>
          <a:blipFill dpi="0" rotWithShape="1">
            <a:blip r:embed="rId1">
              <a:alphaModFix amt="27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5" name="任意多边形: 形状 2"/>
          <p:cNvSpPr/>
          <p:nvPr/>
        </p:nvSpPr>
        <p:spPr>
          <a:xfrm>
            <a:off x="11549149" y="2444545"/>
            <a:ext cx="645863" cy="1968909"/>
          </a:xfrm>
          <a:custGeom>
            <a:avLst/>
            <a:gdLst>
              <a:gd name="connsiteX0" fmla="*/ 1433008 w 1433008"/>
              <a:gd name="connsiteY0" fmla="*/ 0 h 4195656"/>
              <a:gd name="connsiteX1" fmla="*/ 1433008 w 1433008"/>
              <a:gd name="connsiteY1" fmla="*/ 154414 h 4195656"/>
              <a:gd name="connsiteX2" fmla="*/ 1249018 w 1433008"/>
              <a:gd name="connsiteY2" fmla="*/ 243047 h 4195656"/>
              <a:gd name="connsiteX3" fmla="*/ 145098 w 1433008"/>
              <a:gd name="connsiteY3" fmla="*/ 2097828 h 4195656"/>
              <a:gd name="connsiteX4" fmla="*/ 1249018 w 1433008"/>
              <a:gd name="connsiteY4" fmla="*/ 3952609 h 4195656"/>
              <a:gd name="connsiteX5" fmla="*/ 1433008 w 1433008"/>
              <a:gd name="connsiteY5" fmla="*/ 4041242 h 4195656"/>
              <a:gd name="connsiteX6" fmla="*/ 1433008 w 1433008"/>
              <a:gd name="connsiteY6" fmla="*/ 4195656 h 4195656"/>
              <a:gd name="connsiteX7" fmla="*/ 1376928 w 1433008"/>
              <a:gd name="connsiteY7" fmla="*/ 4175130 h 4195656"/>
              <a:gd name="connsiteX8" fmla="*/ 0 w 1433008"/>
              <a:gd name="connsiteY8" fmla="*/ 2097828 h 4195656"/>
              <a:gd name="connsiteX9" fmla="*/ 1376928 w 1433008"/>
              <a:gd name="connsiteY9" fmla="*/ 20526 h 4195656"/>
              <a:gd name="connsiteX10" fmla="*/ 1433008 w 1433008"/>
              <a:gd name="connsiteY10" fmla="*/ 0 h 419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3008" h="4195656">
                <a:moveTo>
                  <a:pt x="1433008" y="0"/>
                </a:moveTo>
                <a:lnTo>
                  <a:pt x="1433008" y="154414"/>
                </a:lnTo>
                <a:lnTo>
                  <a:pt x="1249018" y="243047"/>
                </a:lnTo>
                <a:cubicBezTo>
                  <a:pt x="591473" y="600246"/>
                  <a:pt x="145098" y="1296909"/>
                  <a:pt x="145098" y="2097828"/>
                </a:cubicBezTo>
                <a:cubicBezTo>
                  <a:pt x="145098" y="2898747"/>
                  <a:pt x="591473" y="3595410"/>
                  <a:pt x="1249018" y="3952609"/>
                </a:cubicBezTo>
                <a:lnTo>
                  <a:pt x="1433008" y="4041242"/>
                </a:lnTo>
                <a:lnTo>
                  <a:pt x="1433008" y="4195656"/>
                </a:lnTo>
                <a:lnTo>
                  <a:pt x="1376928" y="4175130"/>
                </a:lnTo>
                <a:cubicBezTo>
                  <a:pt x="567765" y="3832883"/>
                  <a:pt x="0" y="3031660"/>
                  <a:pt x="0" y="2097828"/>
                </a:cubicBezTo>
                <a:cubicBezTo>
                  <a:pt x="0" y="1163996"/>
                  <a:pt x="567765" y="362773"/>
                  <a:pt x="1376928" y="20526"/>
                </a:cubicBezTo>
                <a:lnTo>
                  <a:pt x="1433008" y="0"/>
                </a:lnTo>
                <a:close/>
              </a:path>
            </a:pathLst>
          </a:cu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7" name="等腰三角形 5"/>
          <p:cNvSpPr/>
          <p:nvPr/>
        </p:nvSpPr>
        <p:spPr>
          <a:xfrm>
            <a:off x="10953314" y="6028823"/>
            <a:ext cx="392171" cy="338078"/>
          </a:xfrm>
          <a:prstGeom prst="triangle">
            <a:avLst/>
          </a:prstGeom>
          <a:noFill/>
          <a:ln w="57150">
            <a:solidFill>
              <a:srgbClr val="003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20890" y="1173681"/>
            <a:ext cx="1236712" cy="2216869"/>
            <a:chOff x="5721062" y="1411235"/>
            <a:chExt cx="1236712" cy="2216869"/>
          </a:xfrm>
        </p:grpSpPr>
        <p:sp>
          <p:nvSpPr>
            <p:cNvPr id="10" name="椭圆 9"/>
            <p:cNvSpPr/>
            <p:nvPr/>
          </p:nvSpPr>
          <p:spPr>
            <a:xfrm>
              <a:off x="5721062" y="1411235"/>
              <a:ext cx="1236712" cy="1236712"/>
            </a:xfrm>
            <a:prstGeom prst="ellipse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096000" y="1912626"/>
              <a:ext cx="861774" cy="17154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4400" spc="600" dirty="0">
                  <a:solidFill>
                    <a:srgbClr val="0136AD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目 录</a:t>
              </a:r>
              <a:endParaRPr lang="zh-CN" altLang="en-US" sz="4400" spc="600" dirty="0">
                <a:solidFill>
                  <a:srgbClr val="0136AD"/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812574" y="2567099"/>
            <a:ext cx="3453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第一章 企业</a:t>
            </a:r>
            <a:r>
              <a:rPr lang="zh-CN" altLang="en-US" sz="2400" spc="300" dirty="0">
                <a:solidFill>
                  <a:srgbClr val="C03138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注册登录</a:t>
            </a:r>
            <a:endParaRPr lang="zh-CN" altLang="en-US" sz="2400" spc="300" dirty="0">
              <a:solidFill>
                <a:srgbClr val="C03138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62331" y="3641073"/>
            <a:ext cx="3453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第三章 企业</a:t>
            </a:r>
            <a:r>
              <a:rPr lang="zh-CN" altLang="en-US" sz="2400" spc="300" dirty="0">
                <a:solidFill>
                  <a:srgbClr val="C03138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申请融资</a:t>
            </a:r>
            <a:endParaRPr lang="zh-CN" altLang="en-US" sz="2400" spc="300" dirty="0">
              <a:solidFill>
                <a:srgbClr val="C03138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62145" y="2568140"/>
            <a:ext cx="3453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第二章 企业认证</a:t>
            </a:r>
            <a:endParaRPr lang="zh-CN" altLang="en-US" sz="2400" spc="300" dirty="0">
              <a:solidFill>
                <a:srgbClr val="C03138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721471" y="1764007"/>
            <a:ext cx="126124" cy="64638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43524" y="6028823"/>
            <a:ext cx="67516" cy="306953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192428" y="1077831"/>
            <a:ext cx="113780" cy="34654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766125" y="2014030"/>
            <a:ext cx="615553" cy="34156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武汉市企业融资对接服务平台</a:t>
            </a:r>
            <a:endParaRPr lang="zh-CN" altLang="en-US" sz="1400" spc="300" dirty="0">
              <a:solidFill>
                <a:srgbClr val="0033B5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  <a:p>
            <a:endParaRPr lang="zh-CN" altLang="en-US" sz="1400" spc="300" dirty="0">
              <a:solidFill>
                <a:srgbClr val="0033B5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62331" y="5916839"/>
            <a:ext cx="350262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hlinkClick r:id="rId2"/>
              </a:rPr>
              <a:t>https://hrt.wuhan.gov.cn/</a:t>
            </a:r>
            <a:endParaRPr lang="zh-CN" altLang="en-US" sz="2400" spc="300" dirty="0">
              <a:solidFill>
                <a:srgbClr val="D63059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33605" y="3473181"/>
            <a:ext cx="9951929" cy="6614565"/>
            <a:chOff x="1484671" y="1887794"/>
            <a:chExt cx="3982064" cy="5968095"/>
          </a:xfrm>
        </p:grpSpPr>
        <p:sp>
          <p:nvSpPr>
            <p:cNvPr id="10" name="椭圆 9"/>
            <p:cNvSpPr/>
            <p:nvPr/>
          </p:nvSpPr>
          <p:spPr>
            <a:xfrm>
              <a:off x="1484671" y="1887794"/>
              <a:ext cx="3982064" cy="3982064"/>
            </a:xfrm>
            <a:prstGeom prst="ellipse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484671" y="201192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484671" y="2136048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484671" y="2260175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484671" y="2384302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484671" y="2508429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484671" y="2632556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484671" y="2756683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484671" y="2880810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484671" y="3004937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484671" y="3129063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484671" y="325319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484671" y="3377317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484671" y="3501444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484671" y="362557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671" y="3749698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484671" y="3873825"/>
              <a:ext cx="3982064" cy="3982064"/>
            </a:xfrm>
            <a:prstGeom prst="ellipse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806964" y="57423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  <a:cs typeface="Arial Unicode MS" panose="020B0604020202020204" pitchFamily="34" charset="-122"/>
              </a:rPr>
              <a:t>提交疑义</a:t>
            </a:r>
            <a:endParaRPr lang="zh-CN" altLang="en-US" sz="1600" dirty="0">
              <a:solidFill>
                <a:schemeClr val="bg1"/>
              </a:solidFill>
              <a:latin typeface="思源黑体" panose="020B0400000000000000" pitchFamily="34" charset="-122"/>
              <a:ea typeface="思源黑体" panose="020B0400000000000000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23515" y="1027046"/>
            <a:ext cx="4297444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若对材料有疑问，流程中您可向金融机构提出疑义。</a:t>
            </a:r>
            <a:endParaRPr lang="en-US" altLang="zh-CN" sz="1400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9714" y="308465"/>
            <a:ext cx="345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第三章 企业</a:t>
            </a:r>
            <a:r>
              <a:rPr lang="zh-CN" altLang="en-US" spc="300" dirty="0">
                <a:solidFill>
                  <a:srgbClr val="C02F37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申请融资</a:t>
            </a:r>
            <a:endParaRPr lang="zh-CN" altLang="en-US" spc="300" dirty="0">
              <a:solidFill>
                <a:srgbClr val="C02F37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212" y="1671142"/>
            <a:ext cx="11550713" cy="4230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471"/>
            <a:ext cx="12192000" cy="6858000"/>
          </a:xfrm>
          <a:prstGeom prst="rect">
            <a:avLst/>
          </a:prstGeom>
          <a:blipFill dpi="0" rotWithShape="1">
            <a:blip r:embed="rId1">
              <a:alphaModFix amt="27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27" y="790154"/>
            <a:ext cx="5145470" cy="5151566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442721" y="700865"/>
            <a:ext cx="5366981" cy="5366981"/>
          </a:xfrm>
          <a:prstGeom prst="ellipse">
            <a:avLst/>
          </a:prstGeom>
          <a:noFill/>
          <a:ln>
            <a:solidFill>
              <a:srgbClr val="003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86597" y="2056922"/>
            <a:ext cx="992460" cy="26642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94611" y="2799233"/>
            <a:ext cx="6948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受疫情影响较大的企业</a:t>
            </a:r>
            <a:endParaRPr lang="en-US" altLang="zh-CN" sz="4800" spc="300" dirty="0">
              <a:solidFill>
                <a:srgbClr val="0033B5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  <a:p>
            <a:pPr algn="ctr"/>
            <a:r>
              <a:rPr lang="zh-CN" altLang="en-US" sz="4800" spc="300" dirty="0">
                <a:solidFill>
                  <a:srgbClr val="C02F37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申请延期还款</a:t>
            </a:r>
            <a:endParaRPr lang="zh-CN" altLang="en-US" sz="4800" spc="300" dirty="0">
              <a:solidFill>
                <a:srgbClr val="C02F37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560143" y="4760734"/>
            <a:ext cx="87849" cy="64638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70970" y="3045979"/>
            <a:ext cx="87328" cy="38625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733073" y="507737"/>
            <a:ext cx="87328" cy="38625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5" y="3042744"/>
            <a:ext cx="1413818" cy="392727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0766125" y="2014030"/>
            <a:ext cx="615553" cy="34156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武汉市企业融资对接服务平台</a:t>
            </a:r>
            <a:endParaRPr lang="zh-CN" altLang="en-US" sz="1400" spc="300" dirty="0">
              <a:solidFill>
                <a:srgbClr val="0033B5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  <a:p>
            <a:endParaRPr lang="zh-CN" altLang="en-US" sz="1400" spc="300" dirty="0">
              <a:solidFill>
                <a:srgbClr val="0033B5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714" y="308465"/>
            <a:ext cx="345388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第三章 企业</a:t>
            </a:r>
            <a:r>
              <a:rPr lang="zh-CN" altLang="en-US" spc="300" dirty="0">
                <a:solidFill>
                  <a:srgbClr val="C02F37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申请延期还款</a:t>
            </a:r>
            <a:endParaRPr lang="zh-CN" altLang="en-US" spc="300" dirty="0">
              <a:solidFill>
                <a:srgbClr val="C02F37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880952" y="1024039"/>
            <a:ext cx="5761037" cy="537978"/>
            <a:chOff x="7165627" y="1287489"/>
            <a:chExt cx="5761037" cy="537978"/>
          </a:xfrm>
        </p:grpSpPr>
        <p:sp>
          <p:nvSpPr>
            <p:cNvPr id="7" name="矩形 6"/>
            <p:cNvSpPr/>
            <p:nvPr/>
          </p:nvSpPr>
          <p:spPr>
            <a:xfrm>
              <a:off x="7165627" y="1287489"/>
              <a:ext cx="4288953" cy="537978"/>
            </a:xfrm>
            <a:prstGeom prst="rect">
              <a:avLst/>
            </a:prstGeom>
            <a:solidFill>
              <a:srgbClr val="C03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7165627" y="1300361"/>
              <a:ext cx="5761037" cy="462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900"/>
                </a:lnSpc>
                <a:buClr>
                  <a:srgbClr val="000066"/>
                </a:buClr>
              </a:pPr>
              <a:r>
                <a:rPr lang="zh-CN" altLang="en-US" sz="1400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点击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【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首页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-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延期还款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】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进入延期需求单页面</a:t>
              </a:r>
              <a:endParaRPr lang="en-US" altLang="zh-CN" sz="1400" spc="300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09823" y="1908812"/>
            <a:ext cx="5903553" cy="592865"/>
            <a:chOff x="178508" y="1952653"/>
            <a:chExt cx="5903553" cy="592865"/>
          </a:xfrm>
        </p:grpSpPr>
        <p:sp>
          <p:nvSpPr>
            <p:cNvPr id="15" name="任意多边形: 形状 15"/>
            <p:cNvSpPr/>
            <p:nvPr/>
          </p:nvSpPr>
          <p:spPr>
            <a:xfrm>
              <a:off x="178508" y="1952653"/>
              <a:ext cx="5903553" cy="403148"/>
            </a:xfrm>
            <a:custGeom>
              <a:avLst/>
              <a:gdLst>
                <a:gd name="connsiteX0" fmla="*/ 0 w 9202994"/>
                <a:gd name="connsiteY0" fmla="*/ 363814 h 403148"/>
                <a:gd name="connsiteX1" fmla="*/ 825910 w 9202994"/>
                <a:gd name="connsiteY1" fmla="*/ 9853 h 403148"/>
                <a:gd name="connsiteX2" fmla="*/ 1907458 w 9202994"/>
                <a:gd name="connsiteY2" fmla="*/ 403143 h 403148"/>
                <a:gd name="connsiteX3" fmla="*/ 2969342 w 9202994"/>
                <a:gd name="connsiteY3" fmla="*/ 19685 h 403148"/>
                <a:gd name="connsiteX4" fmla="*/ 4060723 w 9202994"/>
                <a:gd name="connsiteY4" fmla="*/ 363814 h 403148"/>
                <a:gd name="connsiteX5" fmla="*/ 5220929 w 9202994"/>
                <a:gd name="connsiteY5" fmla="*/ 29518 h 403148"/>
                <a:gd name="connsiteX6" fmla="*/ 6518787 w 9202994"/>
                <a:gd name="connsiteY6" fmla="*/ 373647 h 403148"/>
                <a:gd name="connsiteX7" fmla="*/ 8141110 w 9202994"/>
                <a:gd name="connsiteY7" fmla="*/ 21 h 403148"/>
                <a:gd name="connsiteX8" fmla="*/ 9202994 w 9202994"/>
                <a:gd name="connsiteY8" fmla="*/ 393311 h 40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02994" h="403148">
                  <a:moveTo>
                    <a:pt x="0" y="363814"/>
                  </a:moveTo>
                  <a:cubicBezTo>
                    <a:pt x="254000" y="183556"/>
                    <a:pt x="508000" y="3298"/>
                    <a:pt x="825910" y="9853"/>
                  </a:cubicBezTo>
                  <a:cubicBezTo>
                    <a:pt x="1143820" y="16408"/>
                    <a:pt x="1550219" y="401504"/>
                    <a:pt x="1907458" y="403143"/>
                  </a:cubicBezTo>
                  <a:cubicBezTo>
                    <a:pt x="2264697" y="404782"/>
                    <a:pt x="2610465" y="26240"/>
                    <a:pt x="2969342" y="19685"/>
                  </a:cubicBezTo>
                  <a:cubicBezTo>
                    <a:pt x="3328219" y="13130"/>
                    <a:pt x="3685459" y="362175"/>
                    <a:pt x="4060723" y="363814"/>
                  </a:cubicBezTo>
                  <a:cubicBezTo>
                    <a:pt x="4435987" y="365453"/>
                    <a:pt x="4811252" y="27879"/>
                    <a:pt x="5220929" y="29518"/>
                  </a:cubicBezTo>
                  <a:cubicBezTo>
                    <a:pt x="5630606" y="31157"/>
                    <a:pt x="6032090" y="378563"/>
                    <a:pt x="6518787" y="373647"/>
                  </a:cubicBezTo>
                  <a:cubicBezTo>
                    <a:pt x="7005484" y="368731"/>
                    <a:pt x="7693742" y="-3256"/>
                    <a:pt x="8141110" y="21"/>
                  </a:cubicBezTo>
                  <a:cubicBezTo>
                    <a:pt x="8588478" y="3298"/>
                    <a:pt x="8895736" y="198304"/>
                    <a:pt x="9202994" y="39331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6" name="任意多边形: 形状 16"/>
            <p:cNvSpPr/>
            <p:nvPr/>
          </p:nvSpPr>
          <p:spPr>
            <a:xfrm>
              <a:off x="178508" y="2142370"/>
              <a:ext cx="5903553" cy="403148"/>
            </a:xfrm>
            <a:custGeom>
              <a:avLst/>
              <a:gdLst>
                <a:gd name="connsiteX0" fmla="*/ 0 w 9202994"/>
                <a:gd name="connsiteY0" fmla="*/ 363814 h 403148"/>
                <a:gd name="connsiteX1" fmla="*/ 825910 w 9202994"/>
                <a:gd name="connsiteY1" fmla="*/ 9853 h 403148"/>
                <a:gd name="connsiteX2" fmla="*/ 1907458 w 9202994"/>
                <a:gd name="connsiteY2" fmla="*/ 403143 h 403148"/>
                <a:gd name="connsiteX3" fmla="*/ 2969342 w 9202994"/>
                <a:gd name="connsiteY3" fmla="*/ 19685 h 403148"/>
                <a:gd name="connsiteX4" fmla="*/ 4060723 w 9202994"/>
                <a:gd name="connsiteY4" fmla="*/ 363814 h 403148"/>
                <a:gd name="connsiteX5" fmla="*/ 5220929 w 9202994"/>
                <a:gd name="connsiteY5" fmla="*/ 29518 h 403148"/>
                <a:gd name="connsiteX6" fmla="*/ 6518787 w 9202994"/>
                <a:gd name="connsiteY6" fmla="*/ 373647 h 403148"/>
                <a:gd name="connsiteX7" fmla="*/ 8141110 w 9202994"/>
                <a:gd name="connsiteY7" fmla="*/ 21 h 403148"/>
                <a:gd name="connsiteX8" fmla="*/ 9202994 w 9202994"/>
                <a:gd name="connsiteY8" fmla="*/ 393311 h 40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02994" h="403148">
                  <a:moveTo>
                    <a:pt x="0" y="363814"/>
                  </a:moveTo>
                  <a:cubicBezTo>
                    <a:pt x="254000" y="183556"/>
                    <a:pt x="508000" y="3298"/>
                    <a:pt x="825910" y="9853"/>
                  </a:cubicBezTo>
                  <a:cubicBezTo>
                    <a:pt x="1143820" y="16408"/>
                    <a:pt x="1550219" y="401504"/>
                    <a:pt x="1907458" y="403143"/>
                  </a:cubicBezTo>
                  <a:cubicBezTo>
                    <a:pt x="2264697" y="404782"/>
                    <a:pt x="2610465" y="26240"/>
                    <a:pt x="2969342" y="19685"/>
                  </a:cubicBezTo>
                  <a:cubicBezTo>
                    <a:pt x="3328219" y="13130"/>
                    <a:pt x="3685459" y="362175"/>
                    <a:pt x="4060723" y="363814"/>
                  </a:cubicBezTo>
                  <a:cubicBezTo>
                    <a:pt x="4435987" y="365453"/>
                    <a:pt x="4811252" y="27879"/>
                    <a:pt x="5220929" y="29518"/>
                  </a:cubicBezTo>
                  <a:cubicBezTo>
                    <a:pt x="5630606" y="31157"/>
                    <a:pt x="6032090" y="378563"/>
                    <a:pt x="6518787" y="373647"/>
                  </a:cubicBezTo>
                  <a:cubicBezTo>
                    <a:pt x="7005484" y="368731"/>
                    <a:pt x="7693742" y="-3256"/>
                    <a:pt x="8141110" y="21"/>
                  </a:cubicBezTo>
                  <a:cubicBezTo>
                    <a:pt x="8588478" y="3298"/>
                    <a:pt x="8895736" y="198304"/>
                    <a:pt x="9202994" y="39331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108526" y="4579943"/>
            <a:ext cx="5903553" cy="592865"/>
            <a:chOff x="178508" y="1952653"/>
            <a:chExt cx="5903553" cy="592865"/>
          </a:xfrm>
        </p:grpSpPr>
        <p:sp>
          <p:nvSpPr>
            <p:cNvPr id="18" name="任意多边形: 形状 37"/>
            <p:cNvSpPr/>
            <p:nvPr/>
          </p:nvSpPr>
          <p:spPr>
            <a:xfrm>
              <a:off x="178508" y="1952653"/>
              <a:ext cx="5903553" cy="403148"/>
            </a:xfrm>
            <a:custGeom>
              <a:avLst/>
              <a:gdLst>
                <a:gd name="connsiteX0" fmla="*/ 0 w 9202994"/>
                <a:gd name="connsiteY0" fmla="*/ 363814 h 403148"/>
                <a:gd name="connsiteX1" fmla="*/ 825910 w 9202994"/>
                <a:gd name="connsiteY1" fmla="*/ 9853 h 403148"/>
                <a:gd name="connsiteX2" fmla="*/ 1907458 w 9202994"/>
                <a:gd name="connsiteY2" fmla="*/ 403143 h 403148"/>
                <a:gd name="connsiteX3" fmla="*/ 2969342 w 9202994"/>
                <a:gd name="connsiteY3" fmla="*/ 19685 h 403148"/>
                <a:gd name="connsiteX4" fmla="*/ 4060723 w 9202994"/>
                <a:gd name="connsiteY4" fmla="*/ 363814 h 403148"/>
                <a:gd name="connsiteX5" fmla="*/ 5220929 w 9202994"/>
                <a:gd name="connsiteY5" fmla="*/ 29518 h 403148"/>
                <a:gd name="connsiteX6" fmla="*/ 6518787 w 9202994"/>
                <a:gd name="connsiteY6" fmla="*/ 373647 h 403148"/>
                <a:gd name="connsiteX7" fmla="*/ 8141110 w 9202994"/>
                <a:gd name="connsiteY7" fmla="*/ 21 h 403148"/>
                <a:gd name="connsiteX8" fmla="*/ 9202994 w 9202994"/>
                <a:gd name="connsiteY8" fmla="*/ 393311 h 40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02994" h="403148">
                  <a:moveTo>
                    <a:pt x="0" y="363814"/>
                  </a:moveTo>
                  <a:cubicBezTo>
                    <a:pt x="254000" y="183556"/>
                    <a:pt x="508000" y="3298"/>
                    <a:pt x="825910" y="9853"/>
                  </a:cubicBezTo>
                  <a:cubicBezTo>
                    <a:pt x="1143820" y="16408"/>
                    <a:pt x="1550219" y="401504"/>
                    <a:pt x="1907458" y="403143"/>
                  </a:cubicBezTo>
                  <a:cubicBezTo>
                    <a:pt x="2264697" y="404782"/>
                    <a:pt x="2610465" y="26240"/>
                    <a:pt x="2969342" y="19685"/>
                  </a:cubicBezTo>
                  <a:cubicBezTo>
                    <a:pt x="3328219" y="13130"/>
                    <a:pt x="3685459" y="362175"/>
                    <a:pt x="4060723" y="363814"/>
                  </a:cubicBezTo>
                  <a:cubicBezTo>
                    <a:pt x="4435987" y="365453"/>
                    <a:pt x="4811252" y="27879"/>
                    <a:pt x="5220929" y="29518"/>
                  </a:cubicBezTo>
                  <a:cubicBezTo>
                    <a:pt x="5630606" y="31157"/>
                    <a:pt x="6032090" y="378563"/>
                    <a:pt x="6518787" y="373647"/>
                  </a:cubicBezTo>
                  <a:cubicBezTo>
                    <a:pt x="7005484" y="368731"/>
                    <a:pt x="7693742" y="-3256"/>
                    <a:pt x="8141110" y="21"/>
                  </a:cubicBezTo>
                  <a:cubicBezTo>
                    <a:pt x="8588478" y="3298"/>
                    <a:pt x="8895736" y="198304"/>
                    <a:pt x="9202994" y="39331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9" name="任意多边形: 形状 38"/>
            <p:cNvSpPr/>
            <p:nvPr/>
          </p:nvSpPr>
          <p:spPr>
            <a:xfrm>
              <a:off x="178508" y="2142370"/>
              <a:ext cx="5903553" cy="403148"/>
            </a:xfrm>
            <a:custGeom>
              <a:avLst/>
              <a:gdLst>
                <a:gd name="connsiteX0" fmla="*/ 0 w 9202994"/>
                <a:gd name="connsiteY0" fmla="*/ 363814 h 403148"/>
                <a:gd name="connsiteX1" fmla="*/ 825910 w 9202994"/>
                <a:gd name="connsiteY1" fmla="*/ 9853 h 403148"/>
                <a:gd name="connsiteX2" fmla="*/ 1907458 w 9202994"/>
                <a:gd name="connsiteY2" fmla="*/ 403143 h 403148"/>
                <a:gd name="connsiteX3" fmla="*/ 2969342 w 9202994"/>
                <a:gd name="connsiteY3" fmla="*/ 19685 h 403148"/>
                <a:gd name="connsiteX4" fmla="*/ 4060723 w 9202994"/>
                <a:gd name="connsiteY4" fmla="*/ 363814 h 403148"/>
                <a:gd name="connsiteX5" fmla="*/ 5220929 w 9202994"/>
                <a:gd name="connsiteY5" fmla="*/ 29518 h 403148"/>
                <a:gd name="connsiteX6" fmla="*/ 6518787 w 9202994"/>
                <a:gd name="connsiteY6" fmla="*/ 373647 h 403148"/>
                <a:gd name="connsiteX7" fmla="*/ 8141110 w 9202994"/>
                <a:gd name="connsiteY7" fmla="*/ 21 h 403148"/>
                <a:gd name="connsiteX8" fmla="*/ 9202994 w 9202994"/>
                <a:gd name="connsiteY8" fmla="*/ 393311 h 40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02994" h="403148">
                  <a:moveTo>
                    <a:pt x="0" y="363814"/>
                  </a:moveTo>
                  <a:cubicBezTo>
                    <a:pt x="254000" y="183556"/>
                    <a:pt x="508000" y="3298"/>
                    <a:pt x="825910" y="9853"/>
                  </a:cubicBezTo>
                  <a:cubicBezTo>
                    <a:pt x="1143820" y="16408"/>
                    <a:pt x="1550219" y="401504"/>
                    <a:pt x="1907458" y="403143"/>
                  </a:cubicBezTo>
                  <a:cubicBezTo>
                    <a:pt x="2264697" y="404782"/>
                    <a:pt x="2610465" y="26240"/>
                    <a:pt x="2969342" y="19685"/>
                  </a:cubicBezTo>
                  <a:cubicBezTo>
                    <a:pt x="3328219" y="13130"/>
                    <a:pt x="3685459" y="362175"/>
                    <a:pt x="4060723" y="363814"/>
                  </a:cubicBezTo>
                  <a:cubicBezTo>
                    <a:pt x="4435987" y="365453"/>
                    <a:pt x="4811252" y="27879"/>
                    <a:pt x="5220929" y="29518"/>
                  </a:cubicBezTo>
                  <a:cubicBezTo>
                    <a:pt x="5630606" y="31157"/>
                    <a:pt x="6032090" y="378563"/>
                    <a:pt x="6518787" y="373647"/>
                  </a:cubicBezTo>
                  <a:cubicBezTo>
                    <a:pt x="7005484" y="368731"/>
                    <a:pt x="7693742" y="-3256"/>
                    <a:pt x="8141110" y="21"/>
                  </a:cubicBezTo>
                  <a:cubicBezTo>
                    <a:pt x="8588478" y="3298"/>
                    <a:pt x="8895736" y="198304"/>
                    <a:pt x="9202994" y="39331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sp>
        <p:nvSpPr>
          <p:cNvPr id="20" name="等腰三角形 39"/>
          <p:cNvSpPr/>
          <p:nvPr/>
        </p:nvSpPr>
        <p:spPr>
          <a:xfrm>
            <a:off x="9322661" y="4845864"/>
            <a:ext cx="290857" cy="250739"/>
          </a:xfrm>
          <a:prstGeom prst="triangle">
            <a:avLst/>
          </a:prstGeom>
          <a:noFill/>
          <a:ln w="57150">
            <a:solidFill>
              <a:srgbClr val="003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5" name="图片 4" descr="hrt.wuhan.gov.cn_ (5)"/>
          <p:cNvPicPr>
            <a:picLocks noChangeAspect="1"/>
          </p:cNvPicPr>
          <p:nvPr/>
        </p:nvPicPr>
        <p:blipFill>
          <a:blip r:embed="rId1"/>
          <a:srcRect b="28190"/>
          <a:stretch>
            <a:fillRect/>
          </a:stretch>
        </p:blipFill>
        <p:spPr>
          <a:xfrm>
            <a:off x="1931035" y="1630680"/>
            <a:ext cx="8202930" cy="5066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33605" y="3473181"/>
            <a:ext cx="9951929" cy="6614565"/>
            <a:chOff x="1484671" y="1887794"/>
            <a:chExt cx="3982064" cy="5968095"/>
          </a:xfrm>
        </p:grpSpPr>
        <p:sp>
          <p:nvSpPr>
            <p:cNvPr id="10" name="椭圆 9"/>
            <p:cNvSpPr/>
            <p:nvPr/>
          </p:nvSpPr>
          <p:spPr>
            <a:xfrm>
              <a:off x="1484671" y="1887794"/>
              <a:ext cx="3982064" cy="3982064"/>
            </a:xfrm>
            <a:prstGeom prst="ellipse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484671" y="201192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484671" y="2136048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484671" y="2260175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484671" y="2384302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484671" y="2508429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484671" y="2632556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484671" y="2756683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484671" y="2880810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484671" y="3004937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484671" y="3129063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484671" y="325319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484671" y="3377317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484671" y="3501444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484671" y="362557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671" y="3749698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484671" y="3873825"/>
              <a:ext cx="3982064" cy="3982064"/>
            </a:xfrm>
            <a:prstGeom prst="ellipse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806964" y="57423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  <a:cs typeface="Arial Unicode MS" panose="020B0604020202020204" pitchFamily="34" charset="-122"/>
              </a:rPr>
              <a:t>提交疑义</a:t>
            </a:r>
            <a:endParaRPr lang="zh-CN" altLang="en-US" sz="1600" dirty="0">
              <a:solidFill>
                <a:schemeClr val="bg1"/>
              </a:solidFill>
              <a:latin typeface="思源黑体" panose="020B0400000000000000" pitchFamily="34" charset="-122"/>
              <a:ea typeface="思源黑体" panose="020B0400000000000000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9714" y="308465"/>
            <a:ext cx="345388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  <a:sym typeface="+mn-ea"/>
              </a:rPr>
              <a:t>第三章 企业</a:t>
            </a:r>
            <a:r>
              <a:rPr lang="zh-CN" altLang="en-US" spc="300" dirty="0">
                <a:solidFill>
                  <a:srgbClr val="C02F37"/>
                </a:solidFill>
                <a:latin typeface="思源黑体" panose="020B0400000000000000" pitchFamily="34" charset="-122"/>
                <a:ea typeface="思源黑体" panose="020B0400000000000000" pitchFamily="34" charset="-122"/>
                <a:sym typeface="+mn-ea"/>
              </a:rPr>
              <a:t>申请延期还款</a:t>
            </a:r>
            <a:endParaRPr lang="zh-CN" altLang="en-US" spc="300" dirty="0">
              <a:solidFill>
                <a:srgbClr val="C02F37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605" y="1263711"/>
            <a:ext cx="9765030" cy="5594289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2309665" y="848213"/>
            <a:ext cx="7116814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填写延期还款申请单，描述遇到的问题与还款诉求。点击</a:t>
            </a:r>
            <a:r>
              <a:rPr lang="en-US" altLang="zh-CN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【</a:t>
            </a:r>
            <a:r>
              <a:rPr lang="zh-CN" altLang="en-US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提交</a:t>
            </a:r>
            <a:r>
              <a:rPr lang="en-US" altLang="zh-CN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】</a:t>
            </a:r>
            <a:r>
              <a:rPr lang="zh-CN" altLang="en-US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即可向贷款银行发起</a:t>
            </a:r>
            <a:endParaRPr lang="zh-CN" altLang="zh-CN" sz="1400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33605" y="3473181"/>
            <a:ext cx="9951929" cy="6614565"/>
            <a:chOff x="1484671" y="1887794"/>
            <a:chExt cx="3982064" cy="5968095"/>
          </a:xfrm>
        </p:grpSpPr>
        <p:sp>
          <p:nvSpPr>
            <p:cNvPr id="10" name="椭圆 9"/>
            <p:cNvSpPr/>
            <p:nvPr/>
          </p:nvSpPr>
          <p:spPr>
            <a:xfrm>
              <a:off x="1484671" y="1887794"/>
              <a:ext cx="3982064" cy="3982064"/>
            </a:xfrm>
            <a:prstGeom prst="ellipse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484671" y="201192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484671" y="2136048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484671" y="2260175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484671" y="2384302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484671" y="2508429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484671" y="2632556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484671" y="2756683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484671" y="2880810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484671" y="3004937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484671" y="3129063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484671" y="325319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484671" y="3377317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484671" y="3501444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484671" y="362557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671" y="3749698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484671" y="3873825"/>
              <a:ext cx="3982064" cy="3982064"/>
            </a:xfrm>
            <a:prstGeom prst="ellipse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806964" y="57423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  <a:cs typeface="Arial Unicode MS" panose="020B0604020202020204" pitchFamily="34" charset="-122"/>
              </a:rPr>
              <a:t>提交疑义</a:t>
            </a:r>
            <a:endParaRPr lang="zh-CN" altLang="en-US" sz="1600" dirty="0">
              <a:solidFill>
                <a:schemeClr val="bg1"/>
              </a:solidFill>
              <a:latin typeface="思源黑体" panose="020B0400000000000000" pitchFamily="34" charset="-122"/>
              <a:ea typeface="思源黑体" panose="020B0400000000000000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9714" y="308465"/>
            <a:ext cx="345388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  <a:sym typeface="+mn-ea"/>
              </a:rPr>
              <a:t>第三章 企业</a:t>
            </a:r>
            <a:r>
              <a:rPr lang="zh-CN" altLang="en-US" spc="300" dirty="0">
                <a:solidFill>
                  <a:srgbClr val="C02F37"/>
                </a:solidFill>
                <a:latin typeface="思源黑体" panose="020B0400000000000000" pitchFamily="34" charset="-122"/>
                <a:ea typeface="思源黑体" panose="020B0400000000000000" pitchFamily="34" charset="-122"/>
                <a:sym typeface="+mn-ea"/>
              </a:rPr>
              <a:t>申请延期还款</a:t>
            </a:r>
            <a:endParaRPr lang="zh-CN" altLang="en-US" spc="300" dirty="0">
              <a:solidFill>
                <a:srgbClr val="C02F37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15345"/>
          <a:stretch>
            <a:fillRect/>
          </a:stretch>
        </p:blipFill>
        <p:spPr>
          <a:xfrm>
            <a:off x="482600" y="1644650"/>
            <a:ext cx="11226165" cy="460311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3467905" y="879984"/>
            <a:ext cx="7116814" cy="3519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申请成功后，在</a:t>
            </a:r>
            <a:r>
              <a:rPr lang="en-US" altLang="zh-CN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【</a:t>
            </a:r>
            <a:r>
              <a:rPr lang="zh-CN" altLang="en-US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延期还款</a:t>
            </a:r>
            <a:r>
              <a:rPr lang="en-US" altLang="zh-CN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】</a:t>
            </a:r>
            <a:r>
              <a:rPr lang="zh-CN" altLang="en-US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申请中，查看到该条申请进度。</a:t>
            </a:r>
            <a:endParaRPr lang="zh-CN" altLang="zh-CN" sz="1400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33605" y="3473181"/>
            <a:ext cx="9951929" cy="6614565"/>
            <a:chOff x="1484671" y="1887794"/>
            <a:chExt cx="3982064" cy="5968095"/>
          </a:xfrm>
        </p:grpSpPr>
        <p:sp>
          <p:nvSpPr>
            <p:cNvPr id="10" name="椭圆 9"/>
            <p:cNvSpPr/>
            <p:nvPr/>
          </p:nvSpPr>
          <p:spPr>
            <a:xfrm>
              <a:off x="1484671" y="1887794"/>
              <a:ext cx="3982064" cy="3982064"/>
            </a:xfrm>
            <a:prstGeom prst="ellipse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484671" y="201192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484671" y="2136048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484671" y="2260175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484671" y="2384302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484671" y="2508429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484671" y="2632556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484671" y="2756683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484671" y="2880810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484671" y="3004937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484671" y="3129063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484671" y="325319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484671" y="3377317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484671" y="3501444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484671" y="362557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671" y="3749698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484671" y="3873825"/>
              <a:ext cx="3982064" cy="3982064"/>
            </a:xfrm>
            <a:prstGeom prst="ellipse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806964" y="57423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  <a:cs typeface="Arial Unicode MS" panose="020B0604020202020204" pitchFamily="34" charset="-122"/>
              </a:rPr>
              <a:t>提交疑义</a:t>
            </a:r>
            <a:endParaRPr lang="zh-CN" altLang="en-US" sz="1600" dirty="0">
              <a:solidFill>
                <a:schemeClr val="bg1"/>
              </a:solidFill>
              <a:latin typeface="思源黑体" panose="020B0400000000000000" pitchFamily="34" charset="-122"/>
              <a:ea typeface="思源黑体" panose="020B0400000000000000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9714" y="308465"/>
            <a:ext cx="345388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  <a:sym typeface="+mn-ea"/>
              </a:rPr>
              <a:t>第三章 企业</a:t>
            </a:r>
            <a:r>
              <a:rPr lang="zh-CN" altLang="en-US" spc="300" dirty="0">
                <a:solidFill>
                  <a:srgbClr val="C02F37"/>
                </a:solidFill>
                <a:latin typeface="思源黑体" panose="020B0400000000000000" pitchFamily="34" charset="-122"/>
                <a:ea typeface="思源黑体" panose="020B0400000000000000" pitchFamily="34" charset="-122"/>
                <a:sym typeface="+mn-ea"/>
              </a:rPr>
              <a:t>申请延期还款</a:t>
            </a:r>
            <a:endParaRPr lang="zh-CN" altLang="en-US" spc="300" dirty="0">
              <a:solidFill>
                <a:srgbClr val="C02F37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450476" y="983933"/>
            <a:ext cx="7974181" cy="6023351"/>
            <a:chOff x="2309665" y="1292163"/>
            <a:chExt cx="5874668" cy="443747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4" t="11617" r="9867" b="65934"/>
            <a:stretch>
              <a:fillRect/>
            </a:stretch>
          </p:blipFill>
          <p:spPr>
            <a:xfrm>
              <a:off x="2309665" y="1292163"/>
              <a:ext cx="5874668" cy="2854324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4" t="42068" r="9867" b="45479"/>
            <a:stretch>
              <a:fillRect/>
            </a:stretch>
          </p:blipFill>
          <p:spPr>
            <a:xfrm>
              <a:off x="2309665" y="4146391"/>
              <a:ext cx="5874668" cy="1583242"/>
            </a:xfrm>
            <a:prstGeom prst="rect">
              <a:avLst/>
            </a:prstGeom>
          </p:spPr>
        </p:pic>
      </p:grpSp>
      <p:sp>
        <p:nvSpPr>
          <p:cNvPr id="28" name="矩形 27"/>
          <p:cNvSpPr/>
          <p:nvPr/>
        </p:nvSpPr>
        <p:spPr>
          <a:xfrm>
            <a:off x="3968720" y="613102"/>
            <a:ext cx="7116814" cy="3519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企业可在银行</a:t>
            </a:r>
            <a:r>
              <a:rPr lang="en-US" altLang="zh-CN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【</a:t>
            </a:r>
            <a:r>
              <a:rPr lang="zh-CN" altLang="en-US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答复结果</a:t>
            </a:r>
            <a:r>
              <a:rPr lang="en-US" altLang="zh-CN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】</a:t>
            </a:r>
            <a:r>
              <a:rPr lang="zh-CN" altLang="en-US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前，撤回申请。</a:t>
            </a:r>
            <a:endParaRPr lang="zh-CN" altLang="zh-CN" sz="1400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33605" y="3473181"/>
            <a:ext cx="9951929" cy="6614565"/>
            <a:chOff x="1484671" y="1887794"/>
            <a:chExt cx="3982064" cy="5968095"/>
          </a:xfrm>
        </p:grpSpPr>
        <p:sp>
          <p:nvSpPr>
            <p:cNvPr id="10" name="椭圆 9"/>
            <p:cNvSpPr/>
            <p:nvPr/>
          </p:nvSpPr>
          <p:spPr>
            <a:xfrm>
              <a:off x="1484671" y="1887794"/>
              <a:ext cx="3982064" cy="3982064"/>
            </a:xfrm>
            <a:prstGeom prst="ellipse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484671" y="201192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484671" y="2136048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484671" y="2260175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484671" y="2384302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484671" y="2508429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484671" y="2632556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484671" y="2756683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484671" y="2880810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484671" y="3004937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484671" y="3129063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484671" y="325319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484671" y="3377317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484671" y="3501444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484671" y="3625571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671" y="3749698"/>
              <a:ext cx="3982064" cy="3982064"/>
            </a:xfrm>
            <a:prstGeom prst="ellipse">
              <a:avLst/>
            </a:prstGeom>
            <a:noFill/>
            <a:ln w="12700" cap="flat" cmpd="sng" algn="ctr">
              <a:solidFill>
                <a:srgbClr val="0033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484671" y="3873825"/>
              <a:ext cx="3982064" cy="3982064"/>
            </a:xfrm>
            <a:prstGeom prst="ellipse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806964" y="57423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  <a:cs typeface="Arial Unicode MS" panose="020B0604020202020204" pitchFamily="34" charset="-122"/>
              </a:rPr>
              <a:t>提交疑义</a:t>
            </a:r>
            <a:endParaRPr lang="zh-CN" altLang="en-US" sz="1600" dirty="0">
              <a:solidFill>
                <a:schemeClr val="bg1"/>
              </a:solidFill>
              <a:latin typeface="思源黑体" panose="020B0400000000000000" pitchFamily="34" charset="-122"/>
              <a:ea typeface="思源黑体" panose="020B0400000000000000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9714" y="308465"/>
            <a:ext cx="345388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  <a:sym typeface="+mn-ea"/>
              </a:rPr>
              <a:t>第三章 企业</a:t>
            </a:r>
            <a:r>
              <a:rPr lang="zh-CN" altLang="en-US" spc="300" dirty="0">
                <a:solidFill>
                  <a:srgbClr val="C02F37"/>
                </a:solidFill>
                <a:latin typeface="思源黑体" panose="020B0400000000000000" pitchFamily="34" charset="-122"/>
                <a:ea typeface="思源黑体" panose="020B0400000000000000" pitchFamily="34" charset="-122"/>
                <a:sym typeface="+mn-ea"/>
              </a:rPr>
              <a:t>申请延期还款</a:t>
            </a:r>
            <a:endParaRPr lang="zh-CN" altLang="en-US" spc="300" dirty="0">
              <a:solidFill>
                <a:srgbClr val="C02F37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734421" y="1019710"/>
            <a:ext cx="4494560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企业可对银行办理结果评价，反馈是否对结果有异议。</a:t>
            </a:r>
            <a:endParaRPr lang="zh-CN" altLang="zh-CN" sz="1400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1" y="1588220"/>
            <a:ext cx="11201400" cy="5145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>
              <a:alphaModFix amt="27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47" y="790154"/>
            <a:ext cx="5145470" cy="5151566"/>
          </a:xfrm>
          <a:prstGeom prst="rect">
            <a:avLst/>
          </a:prstGeom>
        </p:spPr>
      </p:pic>
      <p:sp>
        <p:nvSpPr>
          <p:cNvPr id="15" name="任意多边形: 形状 14"/>
          <p:cNvSpPr/>
          <p:nvPr/>
        </p:nvSpPr>
        <p:spPr>
          <a:xfrm>
            <a:off x="1843262" y="1380696"/>
            <a:ext cx="9671425" cy="4615934"/>
          </a:xfrm>
          <a:custGeom>
            <a:avLst/>
            <a:gdLst>
              <a:gd name="connsiteX0" fmla="*/ 1433008 w 1433008"/>
              <a:gd name="connsiteY0" fmla="*/ 0 h 4195656"/>
              <a:gd name="connsiteX1" fmla="*/ 1433008 w 1433008"/>
              <a:gd name="connsiteY1" fmla="*/ 154414 h 4195656"/>
              <a:gd name="connsiteX2" fmla="*/ 1249018 w 1433008"/>
              <a:gd name="connsiteY2" fmla="*/ 243047 h 4195656"/>
              <a:gd name="connsiteX3" fmla="*/ 145098 w 1433008"/>
              <a:gd name="connsiteY3" fmla="*/ 2097828 h 4195656"/>
              <a:gd name="connsiteX4" fmla="*/ 1249018 w 1433008"/>
              <a:gd name="connsiteY4" fmla="*/ 3952609 h 4195656"/>
              <a:gd name="connsiteX5" fmla="*/ 1433008 w 1433008"/>
              <a:gd name="connsiteY5" fmla="*/ 4041242 h 4195656"/>
              <a:gd name="connsiteX6" fmla="*/ 1433008 w 1433008"/>
              <a:gd name="connsiteY6" fmla="*/ 4195656 h 4195656"/>
              <a:gd name="connsiteX7" fmla="*/ 1376928 w 1433008"/>
              <a:gd name="connsiteY7" fmla="*/ 4175130 h 4195656"/>
              <a:gd name="connsiteX8" fmla="*/ 0 w 1433008"/>
              <a:gd name="connsiteY8" fmla="*/ 2097828 h 4195656"/>
              <a:gd name="connsiteX9" fmla="*/ 1376928 w 1433008"/>
              <a:gd name="connsiteY9" fmla="*/ 20526 h 4195656"/>
              <a:gd name="connsiteX10" fmla="*/ 1433008 w 1433008"/>
              <a:gd name="connsiteY10" fmla="*/ 0 h 419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3008" h="4195656">
                <a:moveTo>
                  <a:pt x="1433008" y="0"/>
                </a:moveTo>
                <a:lnTo>
                  <a:pt x="1433008" y="154414"/>
                </a:lnTo>
                <a:lnTo>
                  <a:pt x="1249018" y="243047"/>
                </a:lnTo>
                <a:cubicBezTo>
                  <a:pt x="591473" y="600246"/>
                  <a:pt x="145098" y="1296909"/>
                  <a:pt x="145098" y="2097828"/>
                </a:cubicBezTo>
                <a:cubicBezTo>
                  <a:pt x="145098" y="2898747"/>
                  <a:pt x="591473" y="3595410"/>
                  <a:pt x="1249018" y="3952609"/>
                </a:cubicBezTo>
                <a:lnTo>
                  <a:pt x="1433008" y="4041242"/>
                </a:lnTo>
                <a:lnTo>
                  <a:pt x="1433008" y="4195656"/>
                </a:lnTo>
                <a:lnTo>
                  <a:pt x="1376928" y="4175130"/>
                </a:lnTo>
                <a:cubicBezTo>
                  <a:pt x="567765" y="3832883"/>
                  <a:pt x="0" y="3031660"/>
                  <a:pt x="0" y="2097828"/>
                </a:cubicBezTo>
                <a:cubicBezTo>
                  <a:pt x="0" y="1163996"/>
                  <a:pt x="567765" y="362773"/>
                  <a:pt x="1376928" y="20526"/>
                </a:cubicBezTo>
                <a:lnTo>
                  <a:pt x="1433008" y="0"/>
                </a:lnTo>
                <a:close/>
              </a:path>
            </a:pathLst>
          </a:cu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48168"/>
          <a:stretch>
            <a:fillRect/>
          </a:stretch>
        </p:blipFill>
        <p:spPr>
          <a:xfrm>
            <a:off x="3501323" y="758821"/>
            <a:ext cx="5145194" cy="2670179"/>
          </a:xfrm>
          <a:prstGeom prst="rect">
            <a:avLst/>
          </a:prstGeom>
        </p:spPr>
      </p:pic>
      <p:sp>
        <p:nvSpPr>
          <p:cNvPr id="25" name="等腰三角形 24"/>
          <p:cNvSpPr/>
          <p:nvPr/>
        </p:nvSpPr>
        <p:spPr>
          <a:xfrm>
            <a:off x="452462" y="5902465"/>
            <a:ext cx="392171" cy="338078"/>
          </a:xfrm>
          <a:prstGeom prst="triangle">
            <a:avLst/>
          </a:prstGeom>
          <a:noFill/>
          <a:ln w="57150">
            <a:solidFill>
              <a:srgbClr val="003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419118" y="332560"/>
            <a:ext cx="126124" cy="64638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204064" y="790154"/>
            <a:ext cx="113780" cy="34654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724745" y="2813947"/>
            <a:ext cx="126124" cy="64638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694637" y="4787355"/>
            <a:ext cx="141248" cy="93290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745754" y="1764025"/>
            <a:ext cx="113780" cy="34654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394532" y="4488342"/>
            <a:ext cx="1673503" cy="1673503"/>
          </a:xfrm>
          <a:prstGeom prst="ellipse">
            <a:avLst/>
          </a:prstGeom>
          <a:noFill/>
          <a:ln>
            <a:solidFill>
              <a:srgbClr val="003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472144" y="3396764"/>
            <a:ext cx="868987" cy="868987"/>
          </a:xfrm>
          <a:prstGeom prst="ellipse">
            <a:avLst/>
          </a:prstGeom>
          <a:noFill/>
          <a:ln>
            <a:solidFill>
              <a:srgbClr val="003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11903" y="1246757"/>
            <a:ext cx="307777" cy="43644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rgbClr val="0033B5"/>
                </a:solidFill>
              </a:defRPr>
            </a:lvl1pPr>
          </a:lstStyle>
          <a:p>
            <a:pPr algn="ctr"/>
            <a:r>
              <a:rPr lang="en-GB" altLang="zh-CN" sz="8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Wuhan Enterprise Financing Services System</a:t>
            </a:r>
            <a:endParaRPr lang="en-GB" altLang="zh-CN" sz="800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766125" y="2014030"/>
            <a:ext cx="615553" cy="34156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武汉市企业融资对接服务平台</a:t>
            </a:r>
            <a:endParaRPr lang="zh-CN" altLang="en-US" sz="1400" spc="300" dirty="0">
              <a:solidFill>
                <a:srgbClr val="0033B5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  <a:p>
            <a:endParaRPr lang="zh-CN" altLang="en-US" sz="1400" spc="300" dirty="0">
              <a:solidFill>
                <a:srgbClr val="0033B5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728" y="2223736"/>
            <a:ext cx="4220868" cy="1172464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3501047" y="3667522"/>
            <a:ext cx="5978515" cy="97031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spc="300" dirty="0">
                <a:solidFill>
                  <a:srgbClr val="D63059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武汉市企业融资对接服务平台</a:t>
            </a:r>
            <a:endParaRPr lang="zh-CN" altLang="en-US" sz="2800" spc="300" dirty="0">
              <a:solidFill>
                <a:srgbClr val="D63059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  <a:p>
            <a:endParaRPr lang="zh-CN" altLang="en-US" sz="2800" spc="300" dirty="0">
              <a:solidFill>
                <a:srgbClr val="D63059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756111" y="6051540"/>
            <a:ext cx="3964014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800" dirty="0">
                <a:hlinkClick r:id="rId4"/>
              </a:rPr>
              <a:t>https://hrt.wuhan.gov.cn/</a:t>
            </a:r>
            <a:endParaRPr lang="zh-CN" altLang="en-US" sz="2800" spc="300" dirty="0">
              <a:solidFill>
                <a:srgbClr val="D63059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471"/>
            <a:ext cx="12192000" cy="6858000"/>
          </a:xfrm>
          <a:prstGeom prst="rect">
            <a:avLst/>
          </a:prstGeom>
          <a:blipFill dpi="0" rotWithShape="1">
            <a:blip r:embed="rId1">
              <a:alphaModFix amt="27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27" y="790154"/>
            <a:ext cx="5145470" cy="5151566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442721" y="700865"/>
            <a:ext cx="5366981" cy="5366981"/>
          </a:xfrm>
          <a:prstGeom prst="ellipse">
            <a:avLst/>
          </a:prstGeom>
          <a:noFill/>
          <a:ln>
            <a:solidFill>
              <a:srgbClr val="003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86597" y="2056922"/>
            <a:ext cx="992460" cy="26642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82827" y="2950439"/>
            <a:ext cx="4665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企业注册登录</a:t>
            </a:r>
            <a:endParaRPr lang="zh-CN" altLang="en-US" sz="4800" spc="300" dirty="0">
              <a:solidFill>
                <a:srgbClr val="0033B5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12" name="等腰三角形 8"/>
          <p:cNvSpPr/>
          <p:nvPr/>
        </p:nvSpPr>
        <p:spPr>
          <a:xfrm>
            <a:off x="452462" y="5902465"/>
            <a:ext cx="392171" cy="338078"/>
          </a:xfrm>
          <a:prstGeom prst="triangle">
            <a:avLst/>
          </a:prstGeom>
          <a:noFill/>
          <a:ln w="57150">
            <a:solidFill>
              <a:srgbClr val="003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13" name="十字形 12"/>
          <p:cNvSpPr/>
          <p:nvPr/>
        </p:nvSpPr>
        <p:spPr>
          <a:xfrm rot="2664173">
            <a:off x="10383184" y="5570266"/>
            <a:ext cx="427398" cy="427398"/>
          </a:xfrm>
          <a:prstGeom prst="plus">
            <a:avLst>
              <a:gd name="adj" fmla="val 45834"/>
            </a:avLst>
          </a:prstGeom>
          <a:solidFill>
            <a:srgbClr val="003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560143" y="4760734"/>
            <a:ext cx="87849" cy="64638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16" name="十字形 15"/>
          <p:cNvSpPr/>
          <p:nvPr/>
        </p:nvSpPr>
        <p:spPr>
          <a:xfrm rot="2669352">
            <a:off x="9446189" y="967999"/>
            <a:ext cx="427398" cy="427398"/>
          </a:xfrm>
          <a:prstGeom prst="plus">
            <a:avLst>
              <a:gd name="adj" fmla="val 45834"/>
            </a:avLst>
          </a:prstGeom>
          <a:solidFill>
            <a:srgbClr val="003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70970" y="3045979"/>
            <a:ext cx="87328" cy="38625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733073" y="507737"/>
            <a:ext cx="87328" cy="38625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5" y="3042744"/>
            <a:ext cx="1413818" cy="392727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0766125" y="2014030"/>
            <a:ext cx="615553" cy="34156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武汉市企业融资对接服务平台</a:t>
            </a:r>
            <a:endParaRPr lang="zh-CN" altLang="en-US" sz="1400" spc="300" dirty="0">
              <a:solidFill>
                <a:srgbClr val="0033B5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  <a:p>
            <a:endParaRPr lang="zh-CN" altLang="en-US" sz="1400" spc="300" dirty="0">
              <a:solidFill>
                <a:srgbClr val="0033B5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009714" y="308465"/>
            <a:ext cx="345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第一章 企业</a:t>
            </a:r>
            <a:r>
              <a:rPr lang="zh-CN" altLang="en-US" spc="300" dirty="0">
                <a:solidFill>
                  <a:srgbClr val="C03138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注册登录</a:t>
            </a:r>
            <a:endParaRPr lang="zh-CN" altLang="en-US" spc="300" dirty="0">
              <a:solidFill>
                <a:srgbClr val="C03138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-2505408" y="2720124"/>
            <a:ext cx="11569021" cy="6744884"/>
          </a:xfrm>
          <a:prstGeom prst="ellipse">
            <a:avLst/>
          </a:prstGeom>
          <a:noFill/>
          <a:ln>
            <a:solidFill>
              <a:srgbClr val="003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96443" y="5100321"/>
            <a:ext cx="47479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思源黑体" panose="020B0400000000000000" pitchFamily="34" charset="-122"/>
                <a:ea typeface="思源黑体" panose="020B0400000000000000" pitchFamily="34" charset="-122"/>
                <a:cs typeface="Arial Unicode MS" panose="020B0604020202020204" pitchFamily="34" charset="-122"/>
              </a:rPr>
              <a:t>电脑打开汉融官网（</a:t>
            </a:r>
            <a:r>
              <a:rPr lang="en-US" altLang="zh-CN" sz="1400" dirty="0">
                <a:latin typeface="思源黑体" panose="020B0400000000000000" pitchFamily="34" charset="-122"/>
                <a:ea typeface="思源黑体" panose="020B0400000000000000" pitchFamily="34" charset="-122"/>
                <a:hlinkClick r:id="rId1"/>
              </a:rPr>
              <a:t>https://hrt.wuhan.gov.cn/</a:t>
            </a:r>
            <a:r>
              <a:rPr lang="zh-CN" altLang="en-US" sz="1400" dirty="0">
                <a:latin typeface="思源黑体" panose="020B0400000000000000" pitchFamily="34" charset="-122"/>
                <a:ea typeface="思源黑体" panose="020B0400000000000000" pitchFamily="34" charset="-122"/>
                <a:cs typeface="Arial Unicode MS" panose="020B0604020202020204" pitchFamily="34" charset="-122"/>
              </a:rPr>
              <a:t>）</a:t>
            </a:r>
            <a:endParaRPr lang="en-US" altLang="zh-CN" sz="1400" dirty="0">
              <a:latin typeface="思源黑体" panose="020B0400000000000000" pitchFamily="34" charset="-122"/>
              <a:ea typeface="思源黑体" panose="020B0400000000000000" pitchFamily="34" charset="-122"/>
              <a:cs typeface="Arial Unicode MS" panose="020B0604020202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进入系统网站首页，选择</a:t>
            </a:r>
            <a:r>
              <a:rPr lang="zh-CN" altLang="en-US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企业用户</a:t>
            </a:r>
            <a:endParaRPr lang="en-US" altLang="zh-CN" sz="1400" dirty="0">
              <a:latin typeface="思源黑体" panose="020B0400000000000000" pitchFamily="34" charset="-122"/>
              <a:ea typeface="思源黑体" panose="020B0400000000000000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84327" y="848353"/>
            <a:ext cx="559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1</a:t>
            </a:r>
            <a:endParaRPr lang="zh-CN" altLang="en-US" sz="4800" b="1" dirty="0">
              <a:solidFill>
                <a:srgbClr val="0033B5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887957" y="892560"/>
            <a:ext cx="559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2</a:t>
            </a:r>
            <a:endParaRPr lang="zh-CN" altLang="en-US" sz="4800" b="1" dirty="0">
              <a:solidFill>
                <a:srgbClr val="0033B5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665711" y="5031948"/>
            <a:ext cx="4130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输入</a:t>
            </a:r>
            <a:r>
              <a:rPr lang="zh-CN" altLang="en-US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企业手机号与验证码</a:t>
            </a:r>
            <a:r>
              <a:rPr lang="zh-CN" altLang="zh-CN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，</a:t>
            </a:r>
            <a:r>
              <a:rPr lang="zh-CN" altLang="en-US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点击“发送验证码”，输入验证码后</a:t>
            </a:r>
            <a:r>
              <a:rPr lang="zh-CN" altLang="zh-CN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点击【登录】按钮</a:t>
            </a:r>
            <a:r>
              <a:rPr lang="zh-CN" altLang="en-US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登入</a:t>
            </a:r>
            <a:endParaRPr lang="en-US" altLang="zh-CN" sz="1400" dirty="0">
              <a:latin typeface="思源黑体" panose="020B0400000000000000" pitchFamily="34" charset="-122"/>
              <a:ea typeface="思源黑体" panose="020B0400000000000000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/>
          <a:srcRect l="10527" t="11010" r="10799" b="11240"/>
          <a:stretch>
            <a:fillRect/>
          </a:stretch>
        </p:blipFill>
        <p:spPr>
          <a:xfrm>
            <a:off x="7728758" y="1999339"/>
            <a:ext cx="4067611" cy="28890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1744345"/>
            <a:ext cx="6656705" cy="3268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471"/>
            <a:ext cx="12192000" cy="6858000"/>
          </a:xfrm>
          <a:prstGeom prst="rect">
            <a:avLst/>
          </a:prstGeom>
          <a:blipFill dpi="0" rotWithShape="1">
            <a:blip r:embed="rId1">
              <a:alphaModFix amt="27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27" y="790154"/>
            <a:ext cx="5145470" cy="5151566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442721" y="700865"/>
            <a:ext cx="5366981" cy="5366981"/>
          </a:xfrm>
          <a:prstGeom prst="ellipse">
            <a:avLst/>
          </a:prstGeom>
          <a:noFill/>
          <a:ln>
            <a:solidFill>
              <a:srgbClr val="003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86597" y="2056922"/>
            <a:ext cx="992460" cy="26642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82827" y="2950439"/>
            <a:ext cx="4665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企业认证</a:t>
            </a:r>
            <a:endParaRPr lang="zh-CN" altLang="en-US" sz="4800" spc="300" dirty="0">
              <a:solidFill>
                <a:srgbClr val="0033B5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560143" y="4760734"/>
            <a:ext cx="87849" cy="64638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70970" y="3045979"/>
            <a:ext cx="87328" cy="38625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733073" y="507737"/>
            <a:ext cx="87328" cy="386256"/>
          </a:xfrm>
          <a:prstGeom prst="rect">
            <a:avLst/>
          </a:prstGeom>
          <a:solidFill>
            <a:srgbClr val="C0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5" y="3042744"/>
            <a:ext cx="1413818" cy="392727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0766125" y="2014030"/>
            <a:ext cx="615553" cy="34156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武汉市企业融资对接服务平台</a:t>
            </a:r>
            <a:endParaRPr lang="zh-CN" altLang="en-US" sz="1400" spc="300" dirty="0">
              <a:solidFill>
                <a:srgbClr val="0033B5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  <a:p>
            <a:endParaRPr lang="zh-CN" altLang="en-US" sz="1400" spc="300" dirty="0">
              <a:solidFill>
                <a:srgbClr val="0033B5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8" r="5403"/>
          <a:stretch>
            <a:fillRect/>
          </a:stretch>
        </p:blipFill>
        <p:spPr>
          <a:xfrm>
            <a:off x="0" y="2469147"/>
            <a:ext cx="12192000" cy="268295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46752" y="1172582"/>
            <a:ext cx="9427378" cy="5382602"/>
            <a:chOff x="359419" y="2055779"/>
            <a:chExt cx="7030826" cy="401428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19" y="2055779"/>
              <a:ext cx="7030826" cy="4014281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l="12231" r="8811" b="21966"/>
            <a:stretch>
              <a:fillRect/>
            </a:stretch>
          </p:blipFill>
          <p:spPr>
            <a:xfrm>
              <a:off x="1258540" y="2386949"/>
              <a:ext cx="5224337" cy="3317453"/>
            </a:xfrm>
            <a:prstGeom prst="rect">
              <a:avLst/>
            </a:prstGeom>
          </p:spPr>
        </p:pic>
      </p:grpSp>
      <p:sp>
        <p:nvSpPr>
          <p:cNvPr id="15" name="等腰三角形 49"/>
          <p:cNvSpPr/>
          <p:nvPr/>
        </p:nvSpPr>
        <p:spPr>
          <a:xfrm rot="1711356">
            <a:off x="999628" y="1080519"/>
            <a:ext cx="289334" cy="249425"/>
          </a:xfrm>
          <a:prstGeom prst="triangle">
            <a:avLst/>
          </a:prstGeom>
          <a:noFill/>
          <a:ln w="57150">
            <a:solidFill>
              <a:srgbClr val="003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09714" y="308465"/>
            <a:ext cx="345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第二章 企业认证</a:t>
            </a:r>
            <a:endParaRPr lang="zh-CN" altLang="en-US" spc="300" dirty="0">
              <a:solidFill>
                <a:srgbClr val="C03138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863970" y="2483444"/>
            <a:ext cx="3736258" cy="752819"/>
            <a:chOff x="4611328" y="1493269"/>
            <a:chExt cx="2989007" cy="75281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22" t="25662" r="8311" b="63705"/>
            <a:stretch>
              <a:fillRect/>
            </a:stretch>
          </p:blipFill>
          <p:spPr>
            <a:xfrm>
              <a:off x="4670322" y="1626193"/>
              <a:ext cx="2930013" cy="609601"/>
            </a:xfrm>
            <a:prstGeom prst="rect">
              <a:avLst/>
            </a:prstGeom>
          </p:spPr>
        </p:pic>
        <p:sp>
          <p:nvSpPr>
            <p:cNvPr id="5" name="Rectangle 3"/>
            <p:cNvSpPr txBox="1">
              <a:spLocks noChangeArrowheads="1"/>
            </p:cNvSpPr>
            <p:nvPr/>
          </p:nvSpPr>
          <p:spPr>
            <a:xfrm>
              <a:off x="4923993" y="1730939"/>
              <a:ext cx="2676342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>
                <a:defRPr sz="2000" spc="300">
                  <a:solidFill>
                    <a:srgbClr val="0033B5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latin typeface="思源黑体" panose="020B0400000000000000" pitchFamily="34" charset="-122"/>
                  <a:ea typeface="思源黑体" panose="020B0400000000000000" pitchFamily="34" charset="-122"/>
                </a:rPr>
                <a:t>企业信息填写</a:t>
              </a:r>
              <a:endParaRPr lang="zh-CN" altLang="en-US" dirty="0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611328" y="1636487"/>
              <a:ext cx="2930013" cy="609601"/>
            </a:xfrm>
            <a:prstGeom prst="rect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747559" y="1493269"/>
              <a:ext cx="176434" cy="370595"/>
            </a:xfrm>
            <a:prstGeom prst="rect">
              <a:avLst/>
            </a:prstGeom>
            <a:solidFill>
              <a:srgbClr val="C03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582218" y="3731716"/>
            <a:ext cx="4251485" cy="1214131"/>
            <a:chOff x="2495781" y="4314810"/>
            <a:chExt cx="1818967" cy="1214131"/>
          </a:xfrm>
        </p:grpSpPr>
        <p:sp>
          <p:nvSpPr>
            <p:cNvPr id="13" name="矩形 12"/>
            <p:cNvSpPr/>
            <p:nvPr/>
          </p:nvSpPr>
          <p:spPr>
            <a:xfrm>
              <a:off x="2495781" y="4314810"/>
              <a:ext cx="1818967" cy="1011170"/>
            </a:xfrm>
            <a:prstGeom prst="rect">
              <a:avLst/>
            </a:prstGeom>
            <a:solidFill>
              <a:srgbClr val="003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spc="300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644109" y="4394207"/>
              <a:ext cx="1581175" cy="1134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900"/>
                </a:lnSpc>
                <a:buClr>
                  <a:srgbClr val="000066"/>
                </a:buClr>
              </a:pPr>
              <a:r>
                <a:rPr lang="zh-CN" altLang="en-US" sz="1400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填写企业信息及法人信息</a:t>
              </a:r>
              <a:endParaRPr lang="en-US" altLang="zh-CN" sz="1400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  <a:p>
              <a:pPr algn="just">
                <a:lnSpc>
                  <a:spcPts val="2900"/>
                </a:lnSpc>
                <a:buClr>
                  <a:srgbClr val="000066"/>
                </a:buClr>
              </a:pPr>
              <a:r>
                <a:rPr lang="zh-CN" altLang="en-US" sz="1400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勾选“平台用户协议”</a:t>
              </a:r>
              <a:endParaRPr lang="en-US" altLang="zh-CN" sz="1400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  <a:p>
              <a:pPr algn="just">
                <a:lnSpc>
                  <a:spcPts val="2900"/>
                </a:lnSpc>
                <a:buClr>
                  <a:srgbClr val="000066"/>
                </a:buClr>
              </a:pPr>
              <a:endParaRPr lang="zh-CN" altLang="en-US" sz="1400" spc="300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1881" y="1372976"/>
            <a:ext cx="5411866" cy="414283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/>
          <a:srcRect l="12951" r="9420" b="22691"/>
          <a:stretch>
            <a:fillRect/>
          </a:stretch>
        </p:blipFill>
        <p:spPr>
          <a:xfrm>
            <a:off x="350262" y="1453652"/>
            <a:ext cx="5863996" cy="39478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360875" y="1330859"/>
            <a:ext cx="5472003" cy="4212320"/>
          </a:xfrm>
          <a:prstGeom prst="rect">
            <a:avLst/>
          </a:prstGeom>
          <a:noFill/>
          <a:ln>
            <a:solidFill>
              <a:srgbClr val="C03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2329" y="1330858"/>
            <a:ext cx="6022896" cy="4212321"/>
          </a:xfrm>
          <a:prstGeom prst="rect">
            <a:avLst/>
          </a:prstGeom>
          <a:noFill/>
          <a:ln>
            <a:solidFill>
              <a:srgbClr val="003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16032" y="367386"/>
            <a:ext cx="2232897" cy="752819"/>
            <a:chOff x="4611328" y="1493269"/>
            <a:chExt cx="2989007" cy="75281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22" t="25662" r="8311" b="63705"/>
            <a:stretch>
              <a:fillRect/>
            </a:stretch>
          </p:blipFill>
          <p:spPr>
            <a:xfrm>
              <a:off x="4670322" y="1626193"/>
              <a:ext cx="2930013" cy="609601"/>
            </a:xfrm>
            <a:prstGeom prst="rect">
              <a:avLst/>
            </a:prstGeom>
          </p:spPr>
        </p:pic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4923993" y="1730939"/>
              <a:ext cx="2676342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>
                <a:defRPr sz="2000" spc="300">
                  <a:solidFill>
                    <a:srgbClr val="0033B5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dirty="0">
                  <a:latin typeface="思源黑体" panose="020B0400000000000000" pitchFamily="34" charset="-122"/>
                  <a:ea typeface="思源黑体" panose="020B0400000000000000" pitchFamily="34" charset="-122"/>
                </a:rPr>
                <a:t>授权书阅读</a:t>
              </a:r>
              <a:endParaRPr lang="zh-CN" altLang="en-US" dirty="0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611328" y="1636487"/>
              <a:ext cx="2930013" cy="609601"/>
            </a:xfrm>
            <a:prstGeom prst="rect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747559" y="1493269"/>
              <a:ext cx="176434" cy="370595"/>
            </a:xfrm>
            <a:prstGeom prst="rect">
              <a:avLst/>
            </a:prstGeom>
            <a:solidFill>
              <a:srgbClr val="C03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477900" y="5374539"/>
            <a:ext cx="1978127" cy="487875"/>
            <a:chOff x="7874716" y="1963701"/>
            <a:chExt cx="1978127" cy="487875"/>
          </a:xfrm>
        </p:grpSpPr>
        <p:sp>
          <p:nvSpPr>
            <p:cNvPr id="10" name="矩形 9"/>
            <p:cNvSpPr/>
            <p:nvPr/>
          </p:nvSpPr>
          <p:spPr>
            <a:xfrm>
              <a:off x="7874716" y="1995015"/>
              <a:ext cx="1898548" cy="456561"/>
            </a:xfrm>
            <a:prstGeom prst="rect">
              <a:avLst/>
            </a:prstGeom>
            <a:solidFill>
              <a:srgbClr val="C03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spc="300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7874716" y="1963701"/>
              <a:ext cx="1978127" cy="4642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just">
                <a:lnSpc>
                  <a:spcPts val="2900"/>
                </a:lnSpc>
                <a:buClr>
                  <a:srgbClr val="000066"/>
                </a:buClr>
                <a:defRPr sz="1600" spc="300"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  <a:lvl2pPr marL="685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zh-CN" altLang="en-US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阅读并同意授权</a:t>
              </a:r>
              <a:endParaRPr lang="zh-CN" altLang="en-US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04713" y="5374539"/>
            <a:ext cx="1978127" cy="487875"/>
            <a:chOff x="7874716" y="1963701"/>
            <a:chExt cx="1978127" cy="487875"/>
          </a:xfrm>
        </p:grpSpPr>
        <p:sp>
          <p:nvSpPr>
            <p:cNvPr id="15" name="矩形 14"/>
            <p:cNvSpPr/>
            <p:nvPr/>
          </p:nvSpPr>
          <p:spPr>
            <a:xfrm>
              <a:off x="7874716" y="1995015"/>
              <a:ext cx="1898548" cy="456561"/>
            </a:xfrm>
            <a:prstGeom prst="rect">
              <a:avLst/>
            </a:prstGeom>
            <a:solidFill>
              <a:srgbClr val="003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spc="300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7874716" y="1963701"/>
              <a:ext cx="1978127" cy="4642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just">
                <a:lnSpc>
                  <a:spcPts val="2900"/>
                </a:lnSpc>
                <a:buClr>
                  <a:srgbClr val="000066"/>
                </a:buClr>
                <a:defRPr sz="1600" spc="300"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  <a:lvl2pPr marL="685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zh-CN" altLang="en-US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填写操作人信息</a:t>
              </a:r>
              <a:endParaRPr lang="zh-CN" altLang="en-US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009714" y="308465"/>
            <a:ext cx="345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第二章 企业认证</a:t>
            </a:r>
            <a:endParaRPr lang="zh-CN" altLang="en-US" spc="300" dirty="0">
              <a:solidFill>
                <a:srgbClr val="C03138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14439" y="5969908"/>
            <a:ext cx="39810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填写企业操作人信息，点击“生成授权书”</a:t>
            </a:r>
            <a:endParaRPr lang="en-US" altLang="zh-CN" sz="1400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latin typeface="思源黑体" panose="020B0400000000000000" pitchFamily="34" charset="-122"/>
              <a:ea typeface="思源黑体" panose="020B0400000000000000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120373" y="5969908"/>
            <a:ext cx="28923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点击“已阅读并同意授权书”</a:t>
            </a:r>
            <a:endParaRPr lang="en-US" altLang="zh-CN" sz="1400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60875" y="1016510"/>
            <a:ext cx="5472003" cy="5368895"/>
          </a:xfrm>
          <a:prstGeom prst="rect">
            <a:avLst/>
          </a:prstGeom>
          <a:noFill/>
          <a:ln>
            <a:solidFill>
              <a:srgbClr val="C03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1413" y="1035162"/>
            <a:ext cx="5392514" cy="5350244"/>
          </a:xfrm>
          <a:prstGeom prst="rect">
            <a:avLst/>
          </a:prstGeom>
          <a:noFill/>
          <a:ln>
            <a:solidFill>
              <a:srgbClr val="003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09714" y="308465"/>
            <a:ext cx="345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第二章 企业认证</a:t>
            </a:r>
            <a:endParaRPr lang="zh-CN" altLang="en-US" spc="300" dirty="0">
              <a:solidFill>
                <a:srgbClr val="C03138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7668" y="1130499"/>
            <a:ext cx="5183793" cy="509101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2490988" y="6186292"/>
            <a:ext cx="2158883" cy="472414"/>
            <a:chOff x="7874716" y="1979162"/>
            <a:chExt cx="2158883" cy="472414"/>
          </a:xfrm>
        </p:grpSpPr>
        <p:sp>
          <p:nvSpPr>
            <p:cNvPr id="15" name="矩形 14"/>
            <p:cNvSpPr/>
            <p:nvPr/>
          </p:nvSpPr>
          <p:spPr>
            <a:xfrm>
              <a:off x="7874716" y="1995015"/>
              <a:ext cx="1898548" cy="456561"/>
            </a:xfrm>
            <a:prstGeom prst="rect">
              <a:avLst/>
            </a:prstGeom>
            <a:solidFill>
              <a:srgbClr val="003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spc="300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8055472" y="1979162"/>
              <a:ext cx="1978127" cy="3909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just">
                <a:lnSpc>
                  <a:spcPts val="2900"/>
                </a:lnSpc>
                <a:buClr>
                  <a:srgbClr val="000066"/>
                </a:buClr>
                <a:defRPr sz="1600" spc="300"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  <a:lvl2pPr marL="685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zh-CN" altLang="en-US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  <a:hlinkClick r:id="rId2" action="ppaction://hlinkfile"/>
                </a:rPr>
                <a:t>操作人授权书</a:t>
              </a:r>
              <a:endParaRPr lang="zh-CN" altLang="en-US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563" y="1104612"/>
            <a:ext cx="5367015" cy="521842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269556" y="6202145"/>
            <a:ext cx="2244345" cy="487875"/>
            <a:chOff x="7874716" y="1963701"/>
            <a:chExt cx="2244345" cy="487875"/>
          </a:xfrm>
        </p:grpSpPr>
        <p:sp>
          <p:nvSpPr>
            <p:cNvPr id="10" name="矩形 9"/>
            <p:cNvSpPr/>
            <p:nvPr/>
          </p:nvSpPr>
          <p:spPr>
            <a:xfrm>
              <a:off x="7874716" y="1995015"/>
              <a:ext cx="1898548" cy="456561"/>
            </a:xfrm>
            <a:prstGeom prst="rect">
              <a:avLst/>
            </a:prstGeom>
            <a:solidFill>
              <a:srgbClr val="C03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spc="300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8140934" y="1963701"/>
              <a:ext cx="1978127" cy="3909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just">
                <a:lnSpc>
                  <a:spcPts val="2900"/>
                </a:lnSpc>
                <a:buClr>
                  <a:srgbClr val="000066"/>
                </a:buClr>
                <a:defRPr sz="1600" spc="300"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  <a:lvl2pPr marL="685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zh-CN" altLang="en-US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  <a:hlinkClick r:id="rId4" action="ppaction://hlinkfile"/>
                </a:rPr>
                <a:t>企业授权书</a:t>
              </a:r>
              <a:endParaRPr lang="zh-CN" altLang="en-US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916032" y="367386"/>
            <a:ext cx="2232897" cy="752819"/>
            <a:chOff x="4611328" y="1493269"/>
            <a:chExt cx="2989007" cy="75281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22" t="25662" r="8311" b="63705"/>
            <a:stretch>
              <a:fillRect/>
            </a:stretch>
          </p:blipFill>
          <p:spPr>
            <a:xfrm>
              <a:off x="4670322" y="1626193"/>
              <a:ext cx="2930013" cy="609601"/>
            </a:xfrm>
            <a:prstGeom prst="rect">
              <a:avLst/>
            </a:prstGeom>
          </p:spPr>
        </p:pic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4864998" y="1730939"/>
              <a:ext cx="2676342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>
                <a:defRPr sz="2000" spc="300">
                  <a:solidFill>
                    <a:srgbClr val="0033B5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dirty="0">
                  <a:latin typeface="思源黑体" panose="020B0400000000000000" pitchFamily="34" charset="-122"/>
                  <a:ea typeface="思源黑体" panose="020B0400000000000000" pitchFamily="34" charset="-122"/>
                </a:rPr>
                <a:t>授权书</a:t>
              </a:r>
              <a:endParaRPr lang="zh-CN" altLang="en-US" dirty="0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611328" y="1636487"/>
              <a:ext cx="2930013" cy="609601"/>
            </a:xfrm>
            <a:prstGeom prst="rect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747559" y="1493269"/>
              <a:ext cx="176434" cy="370595"/>
            </a:xfrm>
            <a:prstGeom prst="rect">
              <a:avLst/>
            </a:prstGeom>
            <a:solidFill>
              <a:srgbClr val="C03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l="3311" t="-156" r="3958" b="156"/>
          <a:stretch>
            <a:fillRect/>
          </a:stretch>
        </p:blipFill>
        <p:spPr>
          <a:xfrm>
            <a:off x="2412611" y="1237583"/>
            <a:ext cx="6714985" cy="475205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79485" y="1222433"/>
            <a:ext cx="6895143" cy="4822357"/>
          </a:xfrm>
          <a:prstGeom prst="rect">
            <a:avLst/>
          </a:prstGeom>
          <a:noFill/>
          <a:ln>
            <a:solidFill>
              <a:srgbClr val="003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837992" y="5841761"/>
            <a:ext cx="1978127" cy="487875"/>
            <a:chOff x="7874716" y="1963701"/>
            <a:chExt cx="1978127" cy="487875"/>
          </a:xfrm>
        </p:grpSpPr>
        <p:sp>
          <p:nvSpPr>
            <p:cNvPr id="15" name="矩形 14"/>
            <p:cNvSpPr/>
            <p:nvPr/>
          </p:nvSpPr>
          <p:spPr>
            <a:xfrm>
              <a:off x="7874716" y="1995015"/>
              <a:ext cx="1898548" cy="456561"/>
            </a:xfrm>
            <a:prstGeom prst="rect">
              <a:avLst/>
            </a:prstGeom>
            <a:solidFill>
              <a:srgbClr val="003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spc="300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7874716" y="1963701"/>
              <a:ext cx="1978127" cy="4642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just">
                <a:lnSpc>
                  <a:spcPts val="2900"/>
                </a:lnSpc>
                <a:buClr>
                  <a:srgbClr val="000066"/>
                </a:buClr>
                <a:defRPr sz="1600" spc="300"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  <a:lvl2pPr marL="685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" panose="020B0400000000000000" pitchFamily="34" charset="-122"/>
                  <a:ea typeface="思源黑体" panose="020B0400000000000000" pitchFamily="34" charset="-122"/>
                </a:rPr>
                <a:t>扫描小程序码</a:t>
              </a:r>
              <a:endParaRPr lang="zh-CN" altLang="en-US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009714" y="308465"/>
            <a:ext cx="345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0033B5"/>
                </a:solidFill>
                <a:latin typeface="思源黑体" panose="020B0400000000000000" pitchFamily="34" charset="-122"/>
                <a:ea typeface="思源黑体" panose="020B0400000000000000" pitchFamily="34" charset="-122"/>
              </a:rPr>
              <a:t>第二章 企业认证</a:t>
            </a:r>
            <a:endParaRPr lang="zh-CN" altLang="en-US" spc="300" dirty="0">
              <a:solidFill>
                <a:srgbClr val="C03138"/>
              </a:solidFill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146423" y="6292835"/>
            <a:ext cx="5213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由法定代表人微信扫描二维码，进入微信小程序进行人脸识别</a:t>
            </a:r>
            <a:endParaRPr lang="en-US" altLang="zh-CN" sz="1400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916032" y="367386"/>
            <a:ext cx="2232897" cy="945556"/>
            <a:chOff x="4611328" y="1493269"/>
            <a:chExt cx="2989007" cy="94555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22" t="25662" r="8311" b="63705"/>
            <a:stretch>
              <a:fillRect/>
            </a:stretch>
          </p:blipFill>
          <p:spPr>
            <a:xfrm>
              <a:off x="4670322" y="1626193"/>
              <a:ext cx="2930013" cy="609601"/>
            </a:xfrm>
            <a:prstGeom prst="rect">
              <a:avLst/>
            </a:prstGeom>
          </p:spPr>
        </p:pic>
        <p:sp>
          <p:nvSpPr>
            <p:cNvPr id="25" name="Rectangle 3"/>
            <p:cNvSpPr txBox="1">
              <a:spLocks noChangeArrowheads="1"/>
            </p:cNvSpPr>
            <p:nvPr/>
          </p:nvSpPr>
          <p:spPr>
            <a:xfrm>
              <a:off x="4923993" y="1730939"/>
              <a:ext cx="2676342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>
                <a:defRPr sz="2000" spc="300">
                  <a:solidFill>
                    <a:srgbClr val="0033B5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dirty="0">
                  <a:latin typeface="思源黑体" panose="020B0400000000000000" pitchFamily="34" charset="-122"/>
                  <a:ea typeface="思源黑体" panose="020B0400000000000000" pitchFamily="34" charset="-122"/>
                </a:rPr>
                <a:t>法人认证</a:t>
              </a:r>
              <a:endParaRPr lang="zh-CN" altLang="en-US" dirty="0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  <a:p>
              <a:pPr algn="ctr"/>
              <a:endParaRPr lang="zh-CN" altLang="en-US" dirty="0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611328" y="1636487"/>
              <a:ext cx="2930013" cy="609601"/>
            </a:xfrm>
            <a:prstGeom prst="rect">
              <a:avLst/>
            </a:prstGeom>
            <a:noFill/>
            <a:ln>
              <a:solidFill>
                <a:srgbClr val="003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747559" y="1493269"/>
              <a:ext cx="176434" cy="370595"/>
            </a:xfrm>
            <a:prstGeom prst="rect">
              <a:avLst/>
            </a:prstGeom>
            <a:solidFill>
              <a:srgbClr val="C03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400000000000000" pitchFamily="34" charset="-122"/>
                <a:ea typeface="思源黑体" panose="020B04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theme/theme1.xml><?xml version="1.0" encoding="utf-8"?>
<a:theme xmlns:a="http://schemas.openxmlformats.org/drawingml/2006/main" name="钉钉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1208</Words>
  <Application>WPS 演示</Application>
  <PresentationFormat>宽屏</PresentationFormat>
  <Paragraphs>190</Paragraphs>
  <Slides>27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Arial</vt:lpstr>
      <vt:lpstr>宋体</vt:lpstr>
      <vt:lpstr>Wingdings</vt:lpstr>
      <vt:lpstr>等线 Light</vt:lpstr>
      <vt:lpstr>思源黑体</vt:lpstr>
      <vt:lpstr>黑体</vt:lpstr>
      <vt:lpstr>Arial Unicode MS</vt:lpstr>
      <vt:lpstr>字魂35号-经典雅黑</vt:lpstr>
      <vt:lpstr>思源黑体 CN Regular</vt:lpstr>
      <vt:lpstr>Calibri</vt:lpstr>
      <vt:lpstr>微软雅黑</vt:lpstr>
      <vt:lpstr>Arial Unicode MS</vt:lpstr>
      <vt:lpstr>Calibri Light</vt:lpstr>
      <vt:lpstr>等线</vt:lpstr>
      <vt:lpstr>钉钉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Administrator</cp:lastModifiedBy>
  <cp:revision>757</cp:revision>
  <dcterms:created xsi:type="dcterms:W3CDTF">2016-07-10T12:40:00Z</dcterms:created>
  <dcterms:modified xsi:type="dcterms:W3CDTF">2020-04-12T07:55:21Z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